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1" r:id="rId1"/>
  </p:sldMasterIdLst>
  <p:notesMasterIdLst>
    <p:notesMasterId r:id="rId53"/>
  </p:notesMasterIdLst>
  <p:handoutMasterIdLst>
    <p:handoutMasterId r:id="rId54"/>
  </p:handoutMasterIdLst>
  <p:sldIdLst>
    <p:sldId id="389" r:id="rId2"/>
    <p:sldId id="334" r:id="rId3"/>
    <p:sldId id="342" r:id="rId4"/>
    <p:sldId id="345" r:id="rId5"/>
    <p:sldId id="348" r:id="rId6"/>
    <p:sldId id="418" r:id="rId7"/>
    <p:sldId id="346" r:id="rId8"/>
    <p:sldId id="381" r:id="rId9"/>
    <p:sldId id="382" r:id="rId10"/>
    <p:sldId id="347" r:id="rId11"/>
    <p:sldId id="344" r:id="rId12"/>
    <p:sldId id="353" r:id="rId13"/>
    <p:sldId id="354" r:id="rId14"/>
    <p:sldId id="359" r:id="rId15"/>
    <p:sldId id="431" r:id="rId16"/>
    <p:sldId id="361" r:id="rId17"/>
    <p:sldId id="429" r:id="rId18"/>
    <p:sldId id="430" r:id="rId19"/>
    <p:sldId id="362" r:id="rId20"/>
    <p:sldId id="369" r:id="rId21"/>
    <p:sldId id="370" r:id="rId22"/>
    <p:sldId id="371" r:id="rId23"/>
    <p:sldId id="373" r:id="rId24"/>
    <p:sldId id="372" r:id="rId25"/>
    <p:sldId id="374" r:id="rId26"/>
    <p:sldId id="452" r:id="rId27"/>
    <p:sldId id="355" r:id="rId28"/>
    <p:sldId id="384" r:id="rId29"/>
    <p:sldId id="386" r:id="rId30"/>
    <p:sldId id="388" r:id="rId31"/>
    <p:sldId id="419" r:id="rId32"/>
    <p:sldId id="432" r:id="rId33"/>
    <p:sldId id="433" r:id="rId34"/>
    <p:sldId id="434" r:id="rId35"/>
    <p:sldId id="435" r:id="rId36"/>
    <p:sldId id="436" r:id="rId37"/>
    <p:sldId id="437" r:id="rId38"/>
    <p:sldId id="438" r:id="rId39"/>
    <p:sldId id="439" r:id="rId40"/>
    <p:sldId id="440" r:id="rId41"/>
    <p:sldId id="441" r:id="rId42"/>
    <p:sldId id="442" r:id="rId43"/>
    <p:sldId id="443" r:id="rId44"/>
    <p:sldId id="444" r:id="rId45"/>
    <p:sldId id="445" r:id="rId46"/>
    <p:sldId id="446" r:id="rId47"/>
    <p:sldId id="447" r:id="rId48"/>
    <p:sldId id="448" r:id="rId49"/>
    <p:sldId id="449" r:id="rId50"/>
    <p:sldId id="450" r:id="rId51"/>
    <p:sldId id="451" r:id="rId52"/>
  </p:sldIdLst>
  <p:sldSz cx="9144000" cy="5143500" type="screen16x9"/>
  <p:notesSz cx="6934200" cy="9220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044">
          <p15:clr>
            <a:srgbClr val="A4A3A4"/>
          </p15:clr>
        </p15:guide>
        <p15:guide id="2" pos="41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110">
          <p15:clr>
            <a:srgbClr val="A4A3A4"/>
          </p15:clr>
        </p15:guide>
        <p15:guide id="2" pos="4180">
          <p15:clr>
            <a:srgbClr val="A4A3A4"/>
          </p15:clr>
        </p15:guide>
        <p15:guide id="3" pos="18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C7B70"/>
    <a:srgbClr val="1E2B61"/>
    <a:srgbClr val="73C167"/>
    <a:srgbClr val="9BA3AF"/>
    <a:srgbClr val="EEA320"/>
    <a:srgbClr val="008881"/>
    <a:srgbClr val="33928A"/>
    <a:srgbClr val="00786E"/>
    <a:srgbClr val="7F6BE8"/>
    <a:srgbClr val="3C890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6E25E649-3F16-4E02-A733-19D2CDBF48F0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748" autoAdjust="0"/>
    <p:restoredTop sz="89880" autoAdjust="0"/>
  </p:normalViewPr>
  <p:slideViewPr>
    <p:cSldViewPr snapToGrid="0" showGuides="1">
      <p:cViewPr varScale="1">
        <p:scale>
          <a:sx n="118" d="100"/>
          <a:sy n="118" d="100"/>
        </p:scale>
        <p:origin x="-600" y="-104"/>
      </p:cViewPr>
      <p:guideLst>
        <p:guide orient="horz" pos="1044"/>
        <p:guide pos="417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3288"/>
    </p:cViewPr>
  </p:sorterViewPr>
  <p:notesViewPr>
    <p:cSldViewPr showGuides="1">
      <p:cViewPr varScale="1">
        <p:scale>
          <a:sx n="76" d="100"/>
          <a:sy n="76" d="100"/>
        </p:scale>
        <p:origin x="-2094" y="-102"/>
      </p:cViewPr>
      <p:guideLst>
        <p:guide orient="horz" pos="110"/>
        <p:guide pos="4180"/>
        <p:guide pos="18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notesMaster" Target="notesMasters/notesMaster1.xml"/><Relationship Id="rId54" Type="http://schemas.openxmlformats.org/officeDocument/2006/relationships/handoutMaster" Target="handoutMasters/handoutMaster1.xml"/><Relationship Id="rId55" Type="http://schemas.openxmlformats.org/officeDocument/2006/relationships/printerSettings" Target="printerSettings/printerSettings1.bin"/><Relationship Id="rId56" Type="http://schemas.openxmlformats.org/officeDocument/2006/relationships/presProps" Target="presProps.xml"/><Relationship Id="rId57" Type="http://schemas.openxmlformats.org/officeDocument/2006/relationships/viewProps" Target="viewProps.xml"/><Relationship Id="rId58" Type="http://schemas.openxmlformats.org/officeDocument/2006/relationships/theme" Target="theme/theme1.xml"/><Relationship Id="rId59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313853" y="8953500"/>
            <a:ext cx="3609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14F65B6-1DED-4BB3-85B7-01A8FEA87DE0}" type="slidenum">
              <a:rPr lang="en-US" sz="800" smtClean="0">
                <a:latin typeface="Verdana" pitchFamily="34" charset="0"/>
                <a:cs typeface="Arial" pitchFamily="34" charset="0"/>
              </a:rPr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dirty="0" smtClean="0">
              <a:latin typeface="Verdana" pitchFamily="34" charset="0"/>
              <a:cs typeface="Arial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98450" y="174625"/>
            <a:ext cx="6337300" cy="369332"/>
          </a:xfrm>
          <a:prstGeom prst="rect">
            <a:avLst/>
          </a:prstGeom>
          <a:noFill/>
        </p:spPr>
        <p:txBody>
          <a:bodyPr wrap="square" lIns="0" tIns="0" rIns="182880" bIns="0" rtlCol="0">
            <a:spAutoFit/>
          </a:bodyPr>
          <a:lstStyle/>
          <a:p>
            <a:pPr algn="ctr"/>
            <a:r>
              <a:rPr lang="en-US" sz="1400" b="0" dirty="0" smtClean="0">
                <a:latin typeface="Verdana" pitchFamily="34" charset="0"/>
                <a:cs typeface="Arial" pitchFamily="34" charset="0"/>
              </a:rPr>
              <a:t>TITLE</a:t>
            </a:r>
          </a:p>
          <a:p>
            <a:pPr algn="ctr"/>
            <a:r>
              <a:rPr lang="en-US" sz="1000" i="0" dirty="0" smtClean="0">
                <a:latin typeface="Verdana" pitchFamily="34" charset="0"/>
                <a:cs typeface="Arial" pitchFamily="34" charset="0"/>
              </a:rPr>
              <a:t>Month Year</a:t>
            </a:r>
          </a:p>
        </p:txBody>
      </p:sp>
    </p:spTree>
    <p:extLst>
      <p:ext uri="{BB962C8B-B14F-4D97-AF65-F5344CB8AC3E}">
        <p14:creationId xmlns:p14="http://schemas.microsoft.com/office/powerpoint/2010/main" val="306462104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628775" y="692150"/>
            <a:ext cx="3733800" cy="21002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298450" y="2997200"/>
            <a:ext cx="6337300" cy="58420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313853" y="8953500"/>
            <a:ext cx="3609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14F65B6-1DED-4BB3-85B7-01A8FEA87DE0}" type="slidenum">
              <a:rPr lang="en-US" sz="800" smtClean="0">
                <a:latin typeface="Verdana" pitchFamily="34" charset="0"/>
                <a:cs typeface="Arial" pitchFamily="34" charset="0"/>
              </a:rPr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dirty="0" smtClean="0">
              <a:latin typeface="Verdana" pitchFamily="34" charset="0"/>
              <a:cs typeface="Arial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98450" y="174625"/>
            <a:ext cx="633730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b="0" dirty="0" smtClean="0">
                <a:latin typeface="Verdana" pitchFamily="34" charset="0"/>
                <a:cs typeface="Arial" pitchFamily="34" charset="0"/>
              </a:rPr>
              <a:t>TITLE</a:t>
            </a:r>
          </a:p>
          <a:p>
            <a:pPr algn="ctr"/>
            <a:r>
              <a:rPr lang="en-US" sz="1000" i="0" dirty="0" smtClean="0">
                <a:latin typeface="Verdana" pitchFamily="34" charset="0"/>
                <a:cs typeface="Arial" pitchFamily="34" charset="0"/>
              </a:rPr>
              <a:t>Month Year</a:t>
            </a:r>
          </a:p>
        </p:txBody>
      </p:sp>
    </p:spTree>
    <p:extLst>
      <p:ext uri="{BB962C8B-B14F-4D97-AF65-F5344CB8AC3E}">
        <p14:creationId xmlns:p14="http://schemas.microsoft.com/office/powerpoint/2010/main" val="4950279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spcBef>
        <a:spcPts val="1200"/>
      </a:spcBef>
      <a:buFont typeface="Arial" pitchFamily="34" charset="0"/>
      <a:buNone/>
      <a:defRPr sz="1100" kern="1200">
        <a:solidFill>
          <a:schemeClr val="tx1"/>
        </a:solidFill>
        <a:latin typeface="Verdana" pitchFamily="34" charset="0"/>
        <a:ea typeface="+mn-ea"/>
        <a:cs typeface="Arial" pitchFamily="34" charset="0"/>
      </a:defRPr>
    </a:lvl1pPr>
    <a:lvl2pPr marL="400050" indent="-174625" algn="l" defTabSz="914400" rtl="0" eaLnBrk="1" latinLnBrk="0" hangingPunct="1">
      <a:spcBef>
        <a:spcPts val="600"/>
      </a:spcBef>
      <a:buFont typeface="Wingdings" pitchFamily="2" charset="2"/>
      <a:buChar char=""/>
      <a:defRPr sz="1100" kern="1200">
        <a:solidFill>
          <a:schemeClr val="tx1"/>
        </a:solidFill>
        <a:latin typeface="Verdana" pitchFamily="34" charset="0"/>
        <a:ea typeface="+mn-ea"/>
        <a:cs typeface="Arial" pitchFamily="34" charset="0"/>
      </a:defRPr>
    </a:lvl2pPr>
    <a:lvl3pPr marL="576263" indent="-176213" algn="l" defTabSz="914400" rtl="0" eaLnBrk="1" latinLnBrk="0" hangingPunct="1">
      <a:spcBef>
        <a:spcPts val="600"/>
      </a:spcBef>
      <a:buFont typeface="Verdana" pitchFamily="34" charset="0"/>
      <a:buChar char="–"/>
      <a:defRPr sz="1100" kern="1200">
        <a:solidFill>
          <a:schemeClr val="tx1"/>
        </a:solidFill>
        <a:latin typeface="Verdana" pitchFamily="34" charset="0"/>
        <a:ea typeface="+mn-ea"/>
        <a:cs typeface="Arial" pitchFamily="34" charset="0"/>
      </a:defRPr>
    </a:lvl3pPr>
    <a:lvl4pPr marL="801688" indent="-174625" algn="l" defTabSz="914400" rtl="0" eaLnBrk="1" latinLnBrk="0" hangingPunct="1">
      <a:spcBef>
        <a:spcPts val="600"/>
      </a:spcBef>
      <a:buFont typeface="Verdana" pitchFamily="34" charset="0"/>
      <a:buChar char="▪"/>
      <a:defRPr sz="1100" kern="1200">
        <a:solidFill>
          <a:schemeClr val="tx1"/>
        </a:solidFill>
        <a:latin typeface="Verdana" pitchFamily="34" charset="0"/>
        <a:ea typeface="+mn-ea"/>
        <a:cs typeface="Arial" pitchFamily="34" charset="0"/>
      </a:defRPr>
    </a:lvl4pPr>
    <a:lvl5pPr marL="1027113" indent="-225425" algn="l" defTabSz="914400" rtl="0" eaLnBrk="1" latinLnBrk="0" hangingPunct="1">
      <a:spcBef>
        <a:spcPts val="600"/>
      </a:spcBef>
      <a:buFont typeface="Verdana" pitchFamily="34" charset="0"/>
      <a:buChar char="—"/>
      <a:defRPr sz="1100" kern="1200">
        <a:solidFill>
          <a:schemeClr val="tx1"/>
        </a:solidFill>
        <a:latin typeface="Verdana" pitchFamily="34" charset="0"/>
        <a:ea typeface="+mn-ea"/>
        <a:cs typeface="Arial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628775" y="692150"/>
            <a:ext cx="3733800" cy="21002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713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5234" y="691515"/>
            <a:ext cx="6163733" cy="3457575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Download the distribution….</a:t>
            </a:r>
          </a:p>
          <a:p>
            <a:r>
              <a:rPr lang="en-US" dirty="0" smtClean="0"/>
              <a:t>Basic demo</a:t>
            </a:r>
            <a:r>
              <a:rPr lang="en-US" baseline="0" dirty="0" smtClean="0"/>
              <a:t> with lay of the land</a:t>
            </a:r>
          </a:p>
          <a:p>
            <a:endParaRPr lang="en-US" baseline="0" dirty="0" smtClean="0"/>
          </a:p>
          <a:p>
            <a:r>
              <a:rPr lang="en-US" dirty="0" smtClean="0"/>
              <a:t>time | log</a:t>
            </a:r>
          </a:p>
          <a:p>
            <a:r>
              <a:rPr lang="en-US" dirty="0" smtClean="0"/>
              <a:t>http </a:t>
            </a:r>
            <a:r>
              <a:rPr lang="en-US" baseline="0" dirty="0" smtClean="0"/>
              <a:t> |  file </a:t>
            </a:r>
          </a:p>
          <a:p>
            <a:endParaRPr lang="en-US" baseline="0" dirty="0" smtClean="0"/>
          </a:p>
          <a:p>
            <a:r>
              <a:rPr lang="en-US" baseline="0" dirty="0" smtClean="0"/>
              <a:t>List streams</a:t>
            </a:r>
          </a:p>
          <a:p>
            <a:r>
              <a:rPr lang="en-US" dirty="0" smtClean="0"/>
              <a:t>Tap to a counter, show</a:t>
            </a:r>
            <a:r>
              <a:rPr lang="en-US" baseline="0" dirty="0" smtClean="0"/>
              <a:t> increasing the counter.</a:t>
            </a:r>
            <a:endParaRPr lang="en-US" dirty="0" smtClean="0"/>
          </a:p>
          <a:p>
            <a:endParaRPr lang="en-US" dirty="0" smtClean="0"/>
          </a:p>
          <a:p>
            <a:pPr lvl="1"/>
            <a:r>
              <a:rPr lang="en-US" dirty="0" smtClean="0"/>
              <a:t>http | file</a:t>
            </a:r>
          </a:p>
          <a:p>
            <a:pPr lvl="1"/>
            <a:r>
              <a:rPr lang="en-US" dirty="0" smtClean="0"/>
              <a:t>List streams</a:t>
            </a:r>
          </a:p>
          <a:p>
            <a:pPr lvl="1"/>
            <a:r>
              <a:rPr lang="en-US" dirty="0" smtClean="0"/>
              <a:t>Twitter | </a:t>
            </a:r>
            <a:r>
              <a:rPr lang="en-US" dirty="0" err="1" smtClean="0"/>
              <a:t>hdfs</a:t>
            </a:r>
            <a:endParaRPr lang="en-US" dirty="0" smtClean="0"/>
          </a:p>
          <a:p>
            <a:pPr lvl="1"/>
            <a:r>
              <a:rPr lang="en-US" dirty="0" smtClean="0"/>
              <a:t>Add tap with a counter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927775" y="8757590"/>
            <a:ext cx="3004820" cy="461010"/>
          </a:xfrm>
          <a:prstGeom prst="rect">
            <a:avLst/>
          </a:prstGeom>
        </p:spPr>
        <p:txBody>
          <a:bodyPr lIns="92309" tIns="46154" rIns="92309" bIns="46154"/>
          <a:lstStyle/>
          <a:p>
            <a:fld id="{1A478E4F-098B-418C-8C08-274E3E85D353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42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>
                <a:latin typeface="Arial" pitchFamily="34" charset="0"/>
              </a:rPr>
              <a:t>Use Cases 3 and 4 are where </a:t>
            </a:r>
            <a:r>
              <a:rPr lang="en-US" dirty="0" err="1" smtClean="0">
                <a:latin typeface="Arial" pitchFamily="34" charset="0"/>
              </a:rPr>
              <a:t>GemFire</a:t>
            </a:r>
            <a:r>
              <a:rPr lang="en-US" dirty="0" smtClean="0">
                <a:latin typeface="Arial" pitchFamily="34" charset="0"/>
              </a:rPr>
              <a:t> excels, and is where we start to get well beyond simple caching technologies.  There are really only a couple of products that address this in an enterprise manner: </a:t>
            </a:r>
            <a:r>
              <a:rPr lang="en-US" dirty="0" err="1" smtClean="0">
                <a:latin typeface="Arial" pitchFamily="34" charset="0"/>
              </a:rPr>
              <a:t>GemFire</a:t>
            </a:r>
            <a:r>
              <a:rPr lang="en-US" dirty="0" smtClean="0">
                <a:latin typeface="Arial" pitchFamily="34" charset="0"/>
              </a:rPr>
              <a:t> and Oracle Coherence.</a:t>
            </a:r>
          </a:p>
          <a:p>
            <a:r>
              <a:rPr lang="en-US" dirty="0" smtClean="0">
                <a:latin typeface="Arial" pitchFamily="34" charset="0"/>
              </a:rPr>
              <a:t> </a:t>
            </a:r>
          </a:p>
          <a:p>
            <a:r>
              <a:rPr lang="en-US" dirty="0" smtClean="0">
                <a:latin typeface="Arial" pitchFamily="34" charset="0"/>
              </a:rPr>
              <a:t>Use Case 3:</a:t>
            </a:r>
          </a:p>
          <a:p>
            <a:pPr lvl="0"/>
            <a:r>
              <a:rPr lang="en-US" dirty="0" smtClean="0">
                <a:latin typeface="Arial" pitchFamily="34" charset="0"/>
              </a:rPr>
              <a:t>Customer is creating a true data grid: lots of clients, connecting to many nodes, some of which may cross WAN’s</a:t>
            </a:r>
          </a:p>
          <a:p>
            <a:pPr lvl="0"/>
            <a:r>
              <a:rPr lang="en-US" dirty="0" smtClean="0">
                <a:latin typeface="Arial" pitchFamily="34" charset="0"/>
              </a:rPr>
              <a:t>The data is kept in sync across all nodes at all times and so is highly available.  Data can be persisted using lazy writes in order to achieve database-like reliability</a:t>
            </a:r>
          </a:p>
          <a:p>
            <a:pPr lvl="0"/>
            <a:r>
              <a:rPr lang="en-US" dirty="0" smtClean="0">
                <a:latin typeface="Arial" pitchFamily="34" charset="0"/>
              </a:rPr>
              <a:t>The data grid can be used to publish and subscribe messages across topologies – and so for many use cases acts as the message broker as well as the data store – eliminating the need for a messaging layer altogether</a:t>
            </a:r>
          </a:p>
          <a:p>
            <a:pPr lvl="0"/>
            <a:r>
              <a:rPr lang="en-US" dirty="0" smtClean="0">
                <a:latin typeface="Arial" pitchFamily="34" charset="0"/>
              </a:rPr>
              <a:t>There are typically many clients: one of the scenarios we often see is where the clients are desktops, executing macros and pulling real time data from the data grid.  This is in fact a significant mostly what the financial services customers are doing on Wall Street: pretty much every bank is using </a:t>
            </a:r>
            <a:r>
              <a:rPr lang="en-US" dirty="0" err="1" smtClean="0">
                <a:latin typeface="Arial" pitchFamily="34" charset="0"/>
              </a:rPr>
              <a:t>GemFire</a:t>
            </a:r>
            <a:r>
              <a:rPr lang="en-US" dirty="0" smtClean="0">
                <a:latin typeface="Arial" pitchFamily="34" charset="0"/>
              </a:rPr>
              <a:t> today (primarily for their trading apps)</a:t>
            </a:r>
          </a:p>
          <a:p>
            <a:pPr lvl="0"/>
            <a:r>
              <a:rPr lang="en-US" dirty="0" smtClean="0">
                <a:latin typeface="Arial" pitchFamily="34" charset="0"/>
              </a:rPr>
              <a:t>The clients are pulling data from the grid and executing some kind of logic on the data – similar to a typical messaging use case with a message broker, except much faster because the data is always local to the app that needs it.  In this way you get huge improvements in throughput</a:t>
            </a:r>
          </a:p>
          <a:p>
            <a:r>
              <a:rPr lang="en-US" dirty="0" smtClean="0">
                <a:latin typeface="Arial" pitchFamily="34" charset="0"/>
              </a:rPr>
              <a:t> </a:t>
            </a:r>
          </a:p>
          <a:p>
            <a:r>
              <a:rPr lang="en-US" dirty="0" smtClean="0">
                <a:latin typeface="Arial" pitchFamily="34" charset="0"/>
              </a:rPr>
              <a:t>Scenario 4</a:t>
            </a:r>
          </a:p>
          <a:p>
            <a:pPr lvl="0"/>
            <a:r>
              <a:rPr lang="en-US" dirty="0" smtClean="0">
                <a:latin typeface="Arial" pitchFamily="34" charset="0"/>
              </a:rPr>
              <a:t>The primary difference when compared to #4 is that the execution is actually being done IN THE DATA LAYER.  Both </a:t>
            </a:r>
            <a:r>
              <a:rPr lang="en-US" dirty="0" err="1" smtClean="0">
                <a:latin typeface="Arial" pitchFamily="34" charset="0"/>
              </a:rPr>
              <a:t>GemFire</a:t>
            </a:r>
            <a:r>
              <a:rPr lang="en-US" dirty="0" smtClean="0">
                <a:latin typeface="Arial" pitchFamily="34" charset="0"/>
              </a:rPr>
              <a:t> and Coherence have the ability to execute code within the process – and so allowing for an even greater throughput when compared to scenario #3.  In this case it somewhat blurs the line between the typical 3 tier architecture…and so is a pretty high-end use case.  However that being said, it is in fact what high end fin services customers are doing with the product.</a:t>
            </a:r>
          </a:p>
          <a:p>
            <a:pPr lvl="0"/>
            <a:r>
              <a:rPr lang="en-US" dirty="0" smtClean="0">
                <a:latin typeface="Arial" pitchFamily="34" charset="0"/>
              </a:rPr>
              <a:t>The end result is really about faster throughput.  I would guess that this would be of interest to Reuters given what they do.  I believe that they use </a:t>
            </a:r>
            <a:r>
              <a:rPr lang="en-US" dirty="0" err="1" smtClean="0">
                <a:latin typeface="Arial" pitchFamily="34" charset="0"/>
              </a:rPr>
              <a:t>Tibco</a:t>
            </a:r>
            <a:r>
              <a:rPr lang="en-US" dirty="0" smtClean="0">
                <a:latin typeface="Arial" pitchFamily="34" charset="0"/>
              </a:rPr>
              <a:t> for messaging (at one time they were an investor in </a:t>
            </a:r>
            <a:r>
              <a:rPr lang="en-US" dirty="0" err="1" smtClean="0">
                <a:latin typeface="Arial" pitchFamily="34" charset="0"/>
              </a:rPr>
              <a:t>Tibco</a:t>
            </a:r>
            <a:r>
              <a:rPr lang="en-US" dirty="0" smtClean="0">
                <a:latin typeface="Arial" pitchFamily="34" charset="0"/>
              </a:rPr>
              <a:t> if I recall correctly) and so they may have strong architectural opinions about how to achieve scale for messaging, but at the data layer they would need something like </a:t>
            </a:r>
            <a:r>
              <a:rPr lang="en-US" dirty="0" err="1" smtClean="0">
                <a:latin typeface="Arial" pitchFamily="34" charset="0"/>
              </a:rPr>
              <a:t>GemFire</a:t>
            </a:r>
            <a:r>
              <a:rPr lang="en-US" dirty="0" smtClean="0">
                <a:latin typeface="Arial" pitchFamily="34" charset="0"/>
              </a:rPr>
              <a:t>.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91027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628775" y="692150"/>
            <a:ext cx="3733800" cy="21002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765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298450" y="2997200"/>
            <a:ext cx="6337300" cy="58420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628775" y="692150"/>
            <a:ext cx="3733800" cy="21002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765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298450" y="2997200"/>
            <a:ext cx="6337300" cy="58420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628775" y="692150"/>
            <a:ext cx="3733800" cy="21002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765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298450" y="2997200"/>
            <a:ext cx="6337300" cy="58420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628775" y="692150"/>
            <a:ext cx="3733800" cy="21002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765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298450" y="2997200"/>
            <a:ext cx="6337300" cy="58420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630363" y="693738"/>
            <a:ext cx="3730625" cy="20986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00453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628775" y="692150"/>
            <a:ext cx="3733800" cy="21002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00100" y="692150"/>
            <a:ext cx="5334000" cy="30003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Added “application”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273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628775" y="692150"/>
            <a:ext cx="3733800" cy="21002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 block of code passed around like</a:t>
            </a:r>
            <a:r>
              <a:rPr lang="en-US" baseline="0" dirty="0" smtClean="0"/>
              <a:t> a variable, for example passed as a method argument, is a </a:t>
            </a:r>
            <a:r>
              <a:rPr lang="en-US" baseline="0" dirty="0" err="1" smtClean="0"/>
              <a:t>Lamda</a:t>
            </a:r>
            <a:r>
              <a:rPr lang="en-US" baseline="0" dirty="0" smtClean="0"/>
              <a:t>.  If it can access data outside itself, it is a closure – just like anonymous inner classes can access final data in the defining method.  In general </a:t>
            </a:r>
            <a:r>
              <a:rPr lang="en-US" baseline="0" dirty="0" err="1" smtClean="0"/>
              <a:t>Lamdas</a:t>
            </a:r>
            <a:r>
              <a:rPr lang="en-US" baseline="0" dirty="0" smtClean="0"/>
              <a:t> which are </a:t>
            </a:r>
            <a:r>
              <a:rPr lang="en-US" i="1" baseline="0" dirty="0" smtClean="0"/>
              <a:t>not</a:t>
            </a:r>
            <a:r>
              <a:rPr lang="en-US" baseline="0" dirty="0" smtClean="0"/>
              <a:t> closures are not useful and rarely used.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10357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628775" y="692150"/>
            <a:ext cx="3733800" cy="21002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9728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298450" y="2997200"/>
            <a:ext cx="6337300" cy="58420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628775" y="692150"/>
            <a:ext cx="3733800" cy="21002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734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sz="1800">
                <a:solidFill>
                  <a:schemeClr val="tx2"/>
                </a:solidFill>
                <a:latin typeface="Verdana" charset="0"/>
                <a:ea typeface="ＭＳ Ｐゴシック" charset="0"/>
                <a:cs typeface="Arial" charset="0"/>
              </a:rPr>
              <a:t>High concurrent query caching via SQLFire/Gemfire</a:t>
            </a:r>
          </a:p>
          <a:p>
            <a:pPr lvl="1" eaLnBrk="1" hangingPunct="1"/>
            <a:r>
              <a:rPr lang="en-US" sz="1400">
                <a:latin typeface="Verdana" charset="0"/>
                <a:ea typeface="ＭＳ Ｐゴシック" charset="0"/>
                <a:cs typeface="Arial" charset="0"/>
              </a:rPr>
              <a:t>Seamless Real-Time Data Management on HDFS in progress</a:t>
            </a:r>
          </a:p>
          <a:p>
            <a:pPr lvl="1" eaLnBrk="1" hangingPunct="1"/>
            <a:r>
              <a:rPr lang="en-US" sz="1400">
                <a:latin typeface="Verdana" charset="0"/>
                <a:ea typeface="ＭＳ Ｐゴシック" charset="0"/>
                <a:cs typeface="Arial" charset="0"/>
              </a:rPr>
              <a:t>Extreme Volume : Addressing the Real- Time Scale Out Needs</a:t>
            </a:r>
          </a:p>
          <a:p>
            <a:pPr lvl="1" eaLnBrk="1" hangingPunct="1"/>
            <a:r>
              <a:rPr lang="en-US" sz="1400">
                <a:latin typeface="Verdana" charset="0"/>
                <a:ea typeface="ＭＳ Ｐゴシック" charset="0"/>
                <a:cs typeface="Arial" charset="0"/>
              </a:rPr>
              <a:t>Active-active WAN replication</a:t>
            </a:r>
          </a:p>
          <a:p>
            <a:pPr eaLnBrk="1" hangingPunct="1">
              <a:spcBef>
                <a:spcPts val="400"/>
              </a:spcBef>
            </a:pPr>
            <a:r>
              <a:rPr lang="en-US" sz="1000">
                <a:latin typeface="Verdana" charset="0"/>
                <a:ea typeface="ＭＳ Ｐゴシック" charset="0"/>
                <a:cs typeface="Arial" charset="0"/>
              </a:rPr>
              <a:t>Very low &amp; predictable latencies at high &amp; variable loads</a:t>
            </a:r>
          </a:p>
          <a:p>
            <a:pPr eaLnBrk="1" hangingPunct="1">
              <a:spcBef>
                <a:spcPts val="400"/>
              </a:spcBef>
            </a:pPr>
            <a:r>
              <a:rPr lang="en-US" sz="1000">
                <a:latin typeface="Verdana" charset="0"/>
                <a:ea typeface="ＭＳ Ｐゴシック" charset="0"/>
                <a:cs typeface="Arial" charset="0"/>
              </a:rPr>
              <a:t>10s of TBs in-memory</a:t>
            </a:r>
          </a:p>
          <a:p>
            <a:pPr eaLnBrk="1" hangingPunct="1">
              <a:spcBef>
                <a:spcPts val="400"/>
              </a:spcBef>
            </a:pPr>
            <a:r>
              <a:rPr lang="en-US" sz="1000">
                <a:latin typeface="Verdana" charset="0"/>
                <a:ea typeface="ＭＳ Ｐゴシック" charset="0"/>
                <a:cs typeface="Arial" charset="0"/>
              </a:rPr>
              <a:t>Multi-tiered caching</a:t>
            </a:r>
          </a:p>
          <a:p>
            <a:pPr eaLnBrk="1" hangingPunct="1">
              <a:spcBef>
                <a:spcPts val="400"/>
              </a:spcBef>
            </a:pPr>
            <a:r>
              <a:rPr lang="en-US" sz="1000">
                <a:latin typeface="Verdana" charset="0"/>
                <a:ea typeface="ＭＳ Ｐゴシック" charset="0"/>
                <a:cs typeface="Arial" charset="0"/>
              </a:rPr>
              <a:t>Efficient in-memory M-R</a:t>
            </a:r>
          </a:p>
          <a:p>
            <a:pPr eaLnBrk="1" hangingPunct="1">
              <a:spcBef>
                <a:spcPts val="400"/>
              </a:spcBef>
            </a:pPr>
            <a:r>
              <a:rPr lang="en-US" sz="1000">
                <a:latin typeface="Verdana" charset="0"/>
                <a:ea typeface="ＭＳ Ｐゴシック" charset="0"/>
                <a:cs typeface="Arial" charset="0"/>
              </a:rPr>
              <a:t>Real-time event processing and continuous querying</a:t>
            </a:r>
          </a:p>
          <a:p>
            <a:pPr eaLnBrk="1" hangingPunct="1">
              <a:spcBef>
                <a:spcPts val="400"/>
              </a:spcBef>
            </a:pPr>
            <a:r>
              <a:rPr lang="en-US" sz="1000">
                <a:latin typeface="Verdana" charset="0"/>
                <a:ea typeface="ＭＳ Ｐゴシック" charset="0"/>
                <a:cs typeface="Arial" charset="0"/>
              </a:rPr>
              <a:t>Native HDFS persistence – scale to 100s of TBs</a:t>
            </a:r>
          </a:p>
          <a:p>
            <a:pPr eaLnBrk="1" hangingPunct="1">
              <a:spcBef>
                <a:spcPts val="400"/>
              </a:spcBef>
            </a:pPr>
            <a:r>
              <a:rPr lang="en-US" sz="1000">
                <a:latin typeface="Verdana" charset="0"/>
                <a:ea typeface="ＭＳ Ｐゴシック" charset="0"/>
                <a:cs typeface="Arial" charset="0"/>
              </a:rPr>
              <a:t>ETL-less bi-directional integration with other Pivotal HD services</a:t>
            </a:r>
          </a:p>
          <a:p>
            <a:pPr eaLnBrk="1" hangingPunct="1">
              <a:spcBef>
                <a:spcPts val="400"/>
              </a:spcBef>
            </a:pPr>
            <a:r>
              <a:rPr lang="en-US" sz="1000">
                <a:latin typeface="Verdana" charset="0"/>
                <a:ea typeface="ＭＳ Ｐゴシック" charset="0"/>
                <a:cs typeface="Arial" charset="0"/>
              </a:rPr>
              <a:t>Managed as a service on the Pivotal HD platform</a:t>
            </a:r>
            <a:endParaRPr lang="en-US">
              <a:latin typeface="Verdana" charset="0"/>
              <a:ea typeface="ＭＳ Ｐゴシック" charset="0"/>
              <a:cs typeface="Arial" charset="0"/>
            </a:endParaRPr>
          </a:p>
          <a:p>
            <a:pPr eaLnBrk="1" hangingPunct="1"/>
            <a:endParaRPr lang="en-US">
              <a:latin typeface="Verdana" charset="0"/>
              <a:ea typeface="ＭＳ Ｐゴシック" charset="0"/>
              <a:cs typeface="Arial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5234" y="691515"/>
            <a:ext cx="6163733" cy="3457575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b="1" dirty="0"/>
              <a:t>Unified platform across big data domains</a:t>
            </a:r>
          </a:p>
          <a:p>
            <a:pPr lvl="1"/>
            <a:r>
              <a:rPr lang="en-US" dirty="0"/>
              <a:t>Stream processing: ingestion &amp; analytics</a:t>
            </a:r>
          </a:p>
          <a:p>
            <a:pPr lvl="1"/>
            <a:r>
              <a:rPr lang="en-US" dirty="0"/>
              <a:t>Batch processing workflow orchestration &amp; export</a:t>
            </a:r>
            <a:endParaRPr lang="en-US" sz="1200" b="1" dirty="0"/>
          </a:p>
          <a:p>
            <a:r>
              <a:rPr lang="en-US" sz="1200" b="1" dirty="0"/>
              <a:t>Productivity</a:t>
            </a:r>
          </a:p>
          <a:p>
            <a:pPr lvl="1"/>
            <a:r>
              <a:rPr lang="en-US" dirty="0"/>
              <a:t>High level DSL for managing streams and jobs</a:t>
            </a:r>
          </a:p>
          <a:p>
            <a:r>
              <a:rPr lang="en-US" sz="1200" b="1" dirty="0"/>
              <a:t>Proven foundation </a:t>
            </a:r>
          </a:p>
          <a:p>
            <a:pPr lvl="1"/>
            <a:r>
              <a:rPr lang="en-US" dirty="0"/>
              <a:t>Built on existing assets:  Spring Batch, Integration, Data</a:t>
            </a:r>
            <a:endParaRPr lang="en-US" b="1" dirty="0"/>
          </a:p>
          <a:p>
            <a:r>
              <a:rPr lang="en-US" sz="1200" b="1" dirty="0"/>
              <a:t>Extensible</a:t>
            </a:r>
          </a:p>
          <a:p>
            <a:pPr lvl="1"/>
            <a:r>
              <a:rPr lang="en-US" dirty="0"/>
              <a:t>DI, Test friendly…</a:t>
            </a:r>
            <a:endParaRPr lang="en-US" b="1" dirty="0"/>
          </a:p>
          <a:p>
            <a:r>
              <a:rPr lang="en-US" sz="1200" b="1" dirty="0"/>
              <a:t>Distributed</a:t>
            </a:r>
          </a:p>
          <a:p>
            <a:pPr lvl="1"/>
            <a:r>
              <a:rPr lang="en-US" dirty="0"/>
              <a:t>A | B | C  - Pluggable transports: Rabbit, </a:t>
            </a:r>
            <a:r>
              <a:rPr lang="en-US" dirty="0" err="1"/>
              <a:t>Redis</a:t>
            </a:r>
            <a:r>
              <a:rPr lang="en-US" dirty="0"/>
              <a:t>, …</a:t>
            </a:r>
          </a:p>
          <a:p>
            <a:r>
              <a:rPr lang="en-US" sz="1200" b="1" dirty="0"/>
              <a:t>Portable Runtime </a:t>
            </a:r>
          </a:p>
          <a:p>
            <a:pPr lvl="1"/>
            <a:r>
              <a:rPr lang="en-US" dirty="0"/>
              <a:t>Standalone – Simplicity and testability</a:t>
            </a:r>
          </a:p>
          <a:p>
            <a:pPr lvl="1"/>
            <a:r>
              <a:rPr lang="en-US" dirty="0"/>
              <a:t>YARN –Fault Tolerance and Scalability</a:t>
            </a:r>
          </a:p>
          <a:p>
            <a:pPr lvl="1"/>
            <a:r>
              <a:rPr lang="en-US" dirty="0"/>
              <a:t>In-memory data grids – co-location of reference data.</a:t>
            </a:r>
          </a:p>
          <a:p>
            <a:pPr lvl="1"/>
            <a:r>
              <a:rPr lang="en-US" dirty="0"/>
              <a:t>PAAS</a:t>
            </a:r>
          </a:p>
          <a:p>
            <a:r>
              <a:rPr lang="en-US" sz="1200" b="1" dirty="0" err="1"/>
              <a:t>Hadoop</a:t>
            </a:r>
            <a:r>
              <a:rPr lang="en-US" sz="1200" b="1" dirty="0"/>
              <a:t> Distribution Agnostic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927775" y="8757590"/>
            <a:ext cx="3004820" cy="461010"/>
          </a:xfrm>
          <a:prstGeom prst="rect">
            <a:avLst/>
          </a:prstGeom>
        </p:spPr>
        <p:txBody>
          <a:bodyPr lIns="92309" tIns="46154" rIns="92309" bIns="46154"/>
          <a:lstStyle/>
          <a:p>
            <a:fld id="{1A478E4F-098B-418C-8C08-274E3E85D353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39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93700" y="692150"/>
            <a:ext cx="6146800" cy="3457575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23087">
              <a:spcBef>
                <a:spcPts val="0"/>
              </a:spcBef>
              <a:defRPr/>
            </a:pPr>
            <a:r>
              <a:rPr lang="en-US" dirty="0" smtClean="0"/>
              <a:t>Now have a unified platform that handle the whole thing.</a:t>
            </a:r>
          </a:p>
          <a:p>
            <a:endParaRPr lang="en-US" dirty="0" smtClean="0"/>
          </a:p>
          <a:p>
            <a:r>
              <a:rPr lang="en-US" dirty="0" smtClean="0"/>
              <a:t>TODO – get rid of mobile?....</a:t>
            </a:r>
          </a:p>
          <a:p>
            <a:endParaRPr lang="en-US" dirty="0" smtClean="0"/>
          </a:p>
          <a:p>
            <a:r>
              <a:rPr lang="en-US" dirty="0" smtClean="0"/>
              <a:t>XD</a:t>
            </a:r>
            <a:r>
              <a:rPr lang="en-US" baseline="0" dirty="0" smtClean="0"/>
              <a:t> runtime address both stream and batch processing in a unfired manner.</a:t>
            </a:r>
          </a:p>
          <a:p>
            <a:endParaRPr lang="en-US" dirty="0" smtClean="0"/>
          </a:p>
          <a:p>
            <a:r>
              <a:rPr lang="en-US" dirty="0" smtClean="0"/>
              <a:t>XD</a:t>
            </a:r>
            <a:r>
              <a:rPr lang="en-US" baseline="0" dirty="0" smtClean="0"/>
              <a:t> runtime address both stream and batch processing in a unfired manner.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927775" y="8757590"/>
            <a:ext cx="3004820" cy="461010"/>
          </a:xfrm>
          <a:prstGeom prst="rect">
            <a:avLst/>
          </a:prstGeom>
        </p:spPr>
        <p:txBody>
          <a:bodyPr lIns="92309" tIns="46154" rIns="92309" bIns="46154"/>
          <a:lstStyle/>
          <a:p>
            <a:fld id="{1A478E4F-098B-418C-8C08-274E3E85D353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40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890589" y="1312908"/>
            <a:ext cx="4384145" cy="1006429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>
            <a:lvl1pPr>
              <a:lnSpc>
                <a:spcPct val="90000"/>
              </a:lnSpc>
              <a:defRPr sz="3600" b="1" cap="none">
                <a:solidFill>
                  <a:srgbClr val="F16F3B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Title in Upper &amp; LC Bold Type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890590" y="2633384"/>
            <a:ext cx="6048375" cy="369332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accent2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Subtitle 24 Point Arial Title Case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 hasCustomPrompt="1"/>
          </p:nvPr>
        </p:nvSpPr>
        <p:spPr bwMode="gray">
          <a:xfrm>
            <a:off x="908582" y="3710102"/>
            <a:ext cx="5026550" cy="276999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>
              <a:spcBef>
                <a:spcPts val="0"/>
              </a:spcBef>
              <a:buNone/>
              <a:def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defRPr>
            </a:lvl1pPr>
          </a:lstStyle>
          <a:p>
            <a:pPr lvl="0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Additional Line 18 Point Arial</a:t>
            </a:r>
          </a:p>
        </p:txBody>
      </p:sp>
      <p:sp>
        <p:nvSpPr>
          <p:cNvPr id="8" name="Rectangle 7"/>
          <p:cNvSpPr/>
          <p:nvPr userDrawn="1"/>
        </p:nvSpPr>
        <p:spPr bwMode="gray">
          <a:xfrm>
            <a:off x="0" y="4629151"/>
            <a:ext cx="9144000" cy="385763"/>
          </a:xfrm>
          <a:prstGeom prst="rect">
            <a:avLst/>
          </a:prstGeom>
          <a:solidFill>
            <a:srgbClr val="0078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dirty="0">
              <a:latin typeface="+mn-lt"/>
            </a:endParaRPr>
          </a:p>
        </p:txBody>
      </p:sp>
      <p:pic>
        <p:nvPicPr>
          <p:cNvPr id="10" name="Picture 9" descr="EMC logo white-lg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7951412" y="4686263"/>
            <a:ext cx="899577" cy="255363"/>
          </a:xfrm>
          <a:prstGeom prst="rect">
            <a:avLst/>
          </a:prstGeom>
        </p:spPr>
      </p:pic>
      <p:sp>
        <p:nvSpPr>
          <p:cNvPr id="11" name="TextBox 10"/>
          <p:cNvSpPr txBox="1"/>
          <p:nvPr userDrawn="1"/>
        </p:nvSpPr>
        <p:spPr bwMode="gray">
          <a:xfrm>
            <a:off x="366715" y="5018450"/>
            <a:ext cx="2274887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65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© Copyright 2013 Pivotal.</a:t>
            </a:r>
            <a:r>
              <a:rPr lang="en-US" sz="650" baseline="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65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All rights reserved.</a:t>
            </a:r>
            <a:endParaRPr lang="en-US" sz="65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9" name="Picture 8" descr="spring-io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00757"/>
            <a:ext cx="1320028" cy="453343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  <p:hf sldNum="0"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with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366715" y="785814"/>
            <a:ext cx="8410575" cy="346219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 marL="0" indent="0">
              <a:spcBef>
                <a:spcPts val="0"/>
              </a:spcBef>
              <a:buNone/>
              <a:tabLst/>
              <a:defRPr sz="2000" b="0">
                <a:solidFill>
                  <a:schemeClr val="tx1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 bwMode="gray">
          <a:xfrm>
            <a:off x="366715" y="325439"/>
            <a:ext cx="8410575" cy="460375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>
              <a:lnSpc>
                <a:spcPct val="90000"/>
              </a:lnSpc>
              <a:defRPr sz="32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Content Placeholder 3"/>
          <p:cNvSpPr>
            <a:spLocks noGrp="1"/>
          </p:cNvSpPr>
          <p:nvPr>
            <p:ph sz="quarter" idx="10"/>
          </p:nvPr>
        </p:nvSpPr>
        <p:spPr bwMode="gray">
          <a:xfrm>
            <a:off x="366715" y="1419224"/>
            <a:ext cx="8410574" cy="3038475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>
              <a:spcBef>
                <a:spcPts val="1200"/>
              </a:spcBef>
              <a:buClr>
                <a:schemeClr val="accent1"/>
              </a:buClr>
              <a:buFont typeface="Wingdings" pitchFamily="2" charset="2"/>
              <a:buChar char=""/>
              <a:defRPr sz="2400">
                <a:solidFill>
                  <a:schemeClr val="tx1"/>
                </a:solidFill>
                <a:latin typeface="Arial"/>
                <a:cs typeface="Arial"/>
              </a:defRPr>
            </a:lvl1pPr>
            <a:lvl2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–"/>
              <a:defRPr sz="2000">
                <a:solidFill>
                  <a:schemeClr val="tx1"/>
                </a:solidFill>
                <a:latin typeface="Arial"/>
                <a:cs typeface="Arial"/>
              </a:defRPr>
            </a:lvl2pPr>
            <a:lvl3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▪"/>
              <a:defRPr sz="1600">
                <a:solidFill>
                  <a:schemeClr val="tx1"/>
                </a:solidFill>
                <a:latin typeface="Arial"/>
                <a:cs typeface="Arial"/>
              </a:defRPr>
            </a:lvl3pPr>
            <a:lvl4pPr marL="1658938" indent="-287338"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—"/>
              <a:defRPr sz="1200">
                <a:solidFill>
                  <a:schemeClr val="tx1"/>
                </a:solidFill>
                <a:latin typeface="Arial"/>
                <a:cs typeface="Arial"/>
              </a:defRPr>
            </a:lvl4pPr>
            <a:lvl5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»"/>
              <a:defRPr sz="1100">
                <a:solidFill>
                  <a:schemeClr val="tx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graphic area on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/>
          </p:nvPr>
        </p:nvSpPr>
        <p:spPr bwMode="gray">
          <a:xfrm>
            <a:off x="366716" y="1074738"/>
            <a:ext cx="2073275" cy="3382962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 sz="1600">
                <a:latin typeface="Verdana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66715" y="325439"/>
            <a:ext cx="8410575" cy="460375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>
              <a:lnSpc>
                <a:spcPct val="90000"/>
              </a:lnSpc>
              <a:defRPr sz="32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9" name="Content Placeholder 3"/>
          <p:cNvSpPr>
            <a:spLocks noGrp="1"/>
          </p:cNvSpPr>
          <p:nvPr>
            <p:ph sz="quarter" idx="10"/>
          </p:nvPr>
        </p:nvSpPr>
        <p:spPr bwMode="gray">
          <a:xfrm>
            <a:off x="2728913" y="1074738"/>
            <a:ext cx="6048376" cy="3382962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>
              <a:spcBef>
                <a:spcPts val="1200"/>
              </a:spcBef>
              <a:buClr>
                <a:schemeClr val="accent1"/>
              </a:buClr>
              <a:buFont typeface="Wingdings" pitchFamily="2" charset="2"/>
              <a:buChar char=""/>
              <a:defRPr sz="2400">
                <a:solidFill>
                  <a:schemeClr val="tx1"/>
                </a:solidFill>
                <a:latin typeface="+mn-lt"/>
              </a:defRPr>
            </a:lvl1pPr>
            <a:lvl2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▪"/>
              <a:defRPr sz="1600">
                <a:solidFill>
                  <a:schemeClr val="tx1"/>
                </a:solidFill>
                <a:latin typeface="+mn-lt"/>
              </a:defRPr>
            </a:lvl3pPr>
            <a:lvl4pPr marL="1658938" indent="-287338"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—"/>
              <a:defRPr sz="1200">
                <a:solidFill>
                  <a:schemeClr val="tx1"/>
                </a:solidFill>
                <a:latin typeface="+mn-lt"/>
              </a:defRPr>
            </a:lvl4pPr>
            <a:lvl5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»"/>
              <a:defRPr sz="11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 with graphic area a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0"/>
          </p:nvPr>
        </p:nvSpPr>
        <p:spPr bwMode="gray">
          <a:xfrm>
            <a:off x="366716" y="1419226"/>
            <a:ext cx="2073275" cy="3038475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 sz="1600">
                <a:solidFill>
                  <a:srgbClr val="4D4D4D"/>
                </a:solidFill>
                <a:latin typeface="Arial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 bwMode="gray">
          <a:xfrm>
            <a:off x="366715" y="325439"/>
            <a:ext cx="8410575" cy="460375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>
              <a:lnSpc>
                <a:spcPct val="90000"/>
              </a:lnSpc>
              <a:defRPr sz="32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366715" y="785814"/>
            <a:ext cx="8410575" cy="346219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 marL="0" indent="0">
              <a:spcBef>
                <a:spcPts val="0"/>
              </a:spcBef>
              <a:buNone/>
              <a:tabLst/>
              <a:defRPr sz="2000" b="0">
                <a:solidFill>
                  <a:schemeClr val="tx1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quarter" idx="11"/>
          </p:nvPr>
        </p:nvSpPr>
        <p:spPr bwMode="gray">
          <a:xfrm>
            <a:off x="2728913" y="1419224"/>
            <a:ext cx="6048376" cy="3038475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>
              <a:spcBef>
                <a:spcPts val="1200"/>
              </a:spcBef>
              <a:buClr>
                <a:schemeClr val="accent1"/>
              </a:buClr>
              <a:buFont typeface="Wingdings" pitchFamily="2" charset="2"/>
              <a:buChar char=""/>
              <a:defRPr sz="2400">
                <a:solidFill>
                  <a:schemeClr val="tx1"/>
                </a:solidFill>
                <a:latin typeface="Arial"/>
                <a:cs typeface="Arial"/>
              </a:defRPr>
            </a:lvl1pPr>
            <a:lvl2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–"/>
              <a:defRPr sz="2000">
                <a:solidFill>
                  <a:schemeClr val="tx1"/>
                </a:solidFill>
                <a:latin typeface="Arial"/>
                <a:cs typeface="Arial"/>
              </a:defRPr>
            </a:lvl2pPr>
            <a:lvl3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▪"/>
              <a:defRPr sz="1600">
                <a:solidFill>
                  <a:schemeClr val="tx1"/>
                </a:solidFill>
                <a:latin typeface="Arial"/>
                <a:cs typeface="Arial"/>
              </a:defRPr>
            </a:lvl3pPr>
            <a:lvl4pPr marL="1658938" indent="-287338"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—"/>
              <a:defRPr sz="1200">
                <a:solidFill>
                  <a:schemeClr val="tx1"/>
                </a:solidFill>
                <a:latin typeface="Arial"/>
                <a:cs typeface="Arial"/>
              </a:defRPr>
            </a:lvl4pPr>
            <a:lvl5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»"/>
              <a:defRPr sz="1100">
                <a:solidFill>
                  <a:schemeClr val="tx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66715" y="325439"/>
            <a:ext cx="8410575" cy="460375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>
              <a:lnSpc>
                <a:spcPct val="90000"/>
              </a:lnSpc>
              <a:defRPr sz="32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9" name="Content Placeholder 3"/>
          <p:cNvSpPr>
            <a:spLocks noGrp="1"/>
          </p:cNvSpPr>
          <p:nvPr>
            <p:ph sz="quarter" idx="12"/>
          </p:nvPr>
        </p:nvSpPr>
        <p:spPr bwMode="gray">
          <a:xfrm>
            <a:off x="366716" y="1074738"/>
            <a:ext cx="4032465" cy="3382962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>
              <a:spcBef>
                <a:spcPts val="1200"/>
              </a:spcBef>
              <a:buClr>
                <a:schemeClr val="accent1"/>
              </a:buClr>
              <a:buFont typeface="Wingdings" pitchFamily="2" charset="2"/>
              <a:buChar char=""/>
              <a:defRPr sz="2400">
                <a:solidFill>
                  <a:schemeClr val="tx1"/>
                </a:solidFill>
                <a:latin typeface="Arial"/>
                <a:cs typeface="Arial"/>
              </a:defRPr>
            </a:lvl1pPr>
            <a:lvl2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–"/>
              <a:defRPr sz="2000">
                <a:solidFill>
                  <a:schemeClr val="tx1"/>
                </a:solidFill>
                <a:latin typeface="Arial"/>
                <a:cs typeface="Arial"/>
              </a:defRPr>
            </a:lvl2pPr>
            <a:lvl3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▪"/>
              <a:defRPr sz="1600">
                <a:solidFill>
                  <a:schemeClr val="tx1"/>
                </a:solidFill>
                <a:latin typeface="Arial"/>
                <a:cs typeface="Arial"/>
              </a:defRPr>
            </a:lvl3pPr>
            <a:lvl4pPr marL="1658938" indent="-287338"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—"/>
              <a:defRPr sz="1200">
                <a:solidFill>
                  <a:schemeClr val="tx1"/>
                </a:solidFill>
                <a:latin typeface="Arial"/>
                <a:cs typeface="Arial"/>
              </a:defRPr>
            </a:lvl4pPr>
            <a:lvl5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»"/>
              <a:defRPr sz="1100">
                <a:solidFill>
                  <a:schemeClr val="tx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Content Placeholder 3"/>
          <p:cNvSpPr>
            <a:spLocks noGrp="1"/>
          </p:cNvSpPr>
          <p:nvPr>
            <p:ph sz="quarter" idx="13"/>
          </p:nvPr>
        </p:nvSpPr>
        <p:spPr bwMode="gray">
          <a:xfrm>
            <a:off x="4744825" y="1074738"/>
            <a:ext cx="4032465" cy="3382962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>
              <a:spcBef>
                <a:spcPts val="1200"/>
              </a:spcBef>
              <a:buClr>
                <a:schemeClr val="accent1"/>
              </a:buClr>
              <a:buFont typeface="Wingdings" pitchFamily="2" charset="2"/>
              <a:buChar char=""/>
              <a:defRPr sz="2400">
                <a:solidFill>
                  <a:schemeClr val="tx1"/>
                </a:solidFill>
                <a:latin typeface="Arial"/>
                <a:cs typeface="Arial"/>
              </a:defRPr>
            </a:lvl1pPr>
            <a:lvl2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–"/>
              <a:defRPr sz="2000">
                <a:solidFill>
                  <a:schemeClr val="tx1"/>
                </a:solidFill>
                <a:latin typeface="Arial"/>
                <a:cs typeface="Arial"/>
              </a:defRPr>
            </a:lvl2pPr>
            <a:lvl3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▪"/>
              <a:defRPr sz="1600">
                <a:solidFill>
                  <a:schemeClr val="tx1"/>
                </a:solidFill>
                <a:latin typeface="Arial"/>
                <a:cs typeface="Arial"/>
              </a:defRPr>
            </a:lvl3pPr>
            <a:lvl4pPr marL="1658938" indent="-287338"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—"/>
              <a:defRPr sz="1200">
                <a:solidFill>
                  <a:schemeClr val="tx1"/>
                </a:solidFill>
                <a:latin typeface="Arial"/>
                <a:cs typeface="Arial"/>
              </a:defRPr>
            </a:lvl4pPr>
            <a:lvl5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»"/>
              <a:defRPr sz="1100">
                <a:solidFill>
                  <a:schemeClr val="tx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oter bar only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 userDrawn="1"/>
        </p:nvSpPr>
        <p:spPr bwMode="gray">
          <a:xfrm>
            <a:off x="0" y="4629151"/>
            <a:ext cx="9144000" cy="385763"/>
          </a:xfrm>
          <a:prstGeom prst="rect">
            <a:avLst/>
          </a:prstGeom>
          <a:solidFill>
            <a:srgbClr val="0078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dirty="0">
              <a:latin typeface="+mn-lt"/>
            </a:endParaRPr>
          </a:p>
        </p:txBody>
      </p:sp>
      <p:sp>
        <p:nvSpPr>
          <p:cNvPr id="14" name="TextBox 13"/>
          <p:cNvSpPr txBox="1"/>
          <p:nvPr userDrawn="1"/>
        </p:nvSpPr>
        <p:spPr bwMode="gray">
          <a:xfrm>
            <a:off x="366715" y="5018450"/>
            <a:ext cx="2274887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65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© Copyright 2013 Pivotal.</a:t>
            </a:r>
            <a:r>
              <a:rPr lang="en-US" sz="650" baseline="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65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All rights reserved.</a:t>
            </a:r>
            <a:endParaRPr lang="en-US" sz="65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6" name="Picture 5" descr="EMC logo white-lg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7951412" y="4686263"/>
            <a:ext cx="899577" cy="255363"/>
          </a:xfrm>
          <a:prstGeom prst="rect">
            <a:avLst/>
          </a:prstGeom>
        </p:spPr>
      </p:pic>
      <p:pic>
        <p:nvPicPr>
          <p:cNvPr id="7" name="Picture 6" descr="spring-io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00757"/>
            <a:ext cx="1320028" cy="453343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votal Title Slide">
    <p:bg bwMode="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EMC-no-tag_white_RGB-150dpi.png"/>
          <p:cNvPicPr>
            <a:picLocks noChangeAspect="1"/>
          </p:cNvPicPr>
          <p:nvPr userDrawn="1"/>
        </p:nvPicPr>
        <p:blipFill>
          <a:blip r:embed="rId2" cstate="email">
            <a:alphaModFix amt="31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34110" y="1452327"/>
            <a:ext cx="5152490" cy="1362548"/>
          </a:xfrm>
          <a:prstGeom prst="rect">
            <a:avLst/>
          </a:prstGeom>
        </p:spPr>
      </p:pic>
      <p:sp>
        <p:nvSpPr>
          <p:cNvPr id="4" name="TextBox 3"/>
          <p:cNvSpPr txBox="1"/>
          <p:nvPr userDrawn="1"/>
        </p:nvSpPr>
        <p:spPr>
          <a:xfrm>
            <a:off x="1701800" y="2984500"/>
            <a:ext cx="568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cap="none" dirty="0" smtClean="0">
                <a:solidFill>
                  <a:schemeClr val="accent3"/>
                </a:solidFill>
                <a:latin typeface="Arial"/>
                <a:cs typeface="Arial"/>
              </a:rPr>
              <a:t>BUILT </a:t>
            </a:r>
            <a:r>
              <a:rPr lang="en-US" sz="2400" cap="none" baseline="0" dirty="0" smtClean="0">
                <a:solidFill>
                  <a:srgbClr val="3EA7BC"/>
                </a:solidFill>
                <a:latin typeface="Arial"/>
                <a:cs typeface="Arial"/>
              </a:rPr>
              <a:t>FOR THE </a:t>
            </a:r>
            <a:r>
              <a:rPr lang="en-US" sz="2400" cap="none" baseline="0" dirty="0" smtClean="0">
                <a:solidFill>
                  <a:schemeClr val="accent3">
                    <a:lumMod val="75000"/>
                  </a:schemeClr>
                </a:solidFill>
                <a:latin typeface="Arial"/>
                <a:cs typeface="Arial"/>
              </a:rPr>
              <a:t>SPEED </a:t>
            </a:r>
            <a:r>
              <a:rPr lang="en-US" sz="2400" cap="none" baseline="0" dirty="0" smtClean="0">
                <a:solidFill>
                  <a:srgbClr val="3EA7BC"/>
                </a:solidFill>
                <a:latin typeface="Arial"/>
                <a:cs typeface="Arial"/>
              </a:rPr>
              <a:t>OF </a:t>
            </a:r>
            <a:r>
              <a:rPr lang="en-US" sz="2400" cap="none" baseline="0" dirty="0" smtClean="0">
                <a:solidFill>
                  <a:schemeClr val="accent4">
                    <a:lumMod val="75000"/>
                  </a:schemeClr>
                </a:solidFill>
                <a:latin typeface="Arial"/>
                <a:cs typeface="Arial"/>
              </a:rPr>
              <a:t>BUSINESS</a:t>
            </a:r>
            <a:endParaRPr lang="en-US" sz="2400" cap="none" dirty="0" smtClean="0">
              <a:solidFill>
                <a:schemeClr val="accent4">
                  <a:lumMod val="75000"/>
                </a:schemeClr>
              </a:solidFill>
              <a:latin typeface="Arial"/>
              <a:cs typeface="Arial"/>
            </a:endParaRPr>
          </a:p>
        </p:txBody>
      </p: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2527165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628" y="365128"/>
            <a:ext cx="8539165" cy="250031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1752" y="922867"/>
            <a:ext cx="4114800" cy="3420535"/>
          </a:xfrm>
          <a:prstGeom prst="rect">
            <a:avLst/>
          </a:prstGeom>
        </p:spPr>
        <p:txBody>
          <a:bodyPr/>
          <a:lstStyle>
            <a:lvl1pPr marL="233363" indent="-233363">
              <a:buFont typeface="Wingdings" pitchFamily="2" charset="2"/>
              <a:buChar char="§"/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5988" y="922867"/>
            <a:ext cx="4114800" cy="3420535"/>
          </a:xfrm>
          <a:prstGeom prst="rect">
            <a:avLst/>
          </a:prstGeom>
        </p:spPr>
        <p:txBody>
          <a:bodyPr/>
          <a:lstStyle>
            <a:lvl1pPr marL="233363" indent="-233363"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ftr" sz="quarter" idx="11"/>
          </p:nvPr>
        </p:nvSpPr>
        <p:spPr>
          <a:xfrm>
            <a:off x="774700" y="4791072"/>
            <a:ext cx="6819900" cy="1714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727572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5280" y="171449"/>
            <a:ext cx="8453440" cy="633413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5281" y="914400"/>
            <a:ext cx="8453439" cy="341173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38200" y="4857750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04800" y="4857750"/>
            <a:ext cx="381000" cy="273844"/>
          </a:xfrm>
          <a:prstGeom prst="rect">
            <a:avLst/>
          </a:prstGeom>
        </p:spPr>
        <p:txBody>
          <a:bodyPr/>
          <a:lstStyle/>
          <a:p>
            <a:fld id="{3CA7D8A6-1136-4C38-ADB5-83A54ED516A9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381000" y="819150"/>
            <a:ext cx="8382000" cy="0"/>
          </a:xfrm>
          <a:prstGeom prst="line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01671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 userDrawn="1"/>
        </p:nvSpPr>
        <p:spPr bwMode="gray">
          <a:xfrm>
            <a:off x="0" y="4629151"/>
            <a:ext cx="9144000" cy="385763"/>
          </a:xfrm>
          <a:prstGeom prst="rect">
            <a:avLst/>
          </a:prstGeom>
          <a:solidFill>
            <a:srgbClr val="0068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dirty="0">
              <a:latin typeface="+mn-lt"/>
            </a:endParaRPr>
          </a:p>
        </p:txBody>
      </p:sp>
      <p:sp>
        <p:nvSpPr>
          <p:cNvPr id="14" name="TextBox 13"/>
          <p:cNvSpPr txBox="1"/>
          <p:nvPr userDrawn="1"/>
        </p:nvSpPr>
        <p:spPr bwMode="gray">
          <a:xfrm>
            <a:off x="366715" y="5018450"/>
            <a:ext cx="2274887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65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© Copyright 2013 Pivotal.</a:t>
            </a:r>
            <a:r>
              <a:rPr lang="en-US" sz="650" baseline="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65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All rights reserved.</a:t>
            </a:r>
            <a:endParaRPr lang="en-US" sz="65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1017588" y="1739931"/>
            <a:ext cx="6048376" cy="620683"/>
          </a:xfrm>
          <a:prstGeom prst="rect">
            <a:avLst/>
          </a:prstGeom>
          <a:noFill/>
        </p:spPr>
        <p:txBody>
          <a:bodyPr lIns="0" tIns="0" rIns="0" bIns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kern="1200" dirty="0">
                <a:solidFill>
                  <a:schemeClr val="accent3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dirty="0" smtClean="0"/>
              <a:t>Click to Edit Master</a:t>
            </a:r>
            <a:endParaRPr lang="en-US" dirty="0"/>
          </a:p>
        </p:txBody>
      </p:sp>
      <p:sp>
        <p:nvSpPr>
          <p:cNvPr id="18" name="Content Placeholder 3"/>
          <p:cNvSpPr>
            <a:spLocks noGrp="1"/>
          </p:cNvSpPr>
          <p:nvPr>
            <p:ph sz="quarter" idx="10" hasCustomPrompt="1"/>
          </p:nvPr>
        </p:nvSpPr>
        <p:spPr bwMode="gray">
          <a:xfrm>
            <a:off x="1026055" y="2447129"/>
            <a:ext cx="6048375" cy="562768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>
              <a:spcBef>
                <a:spcPts val="1200"/>
              </a:spcBef>
              <a:buClr>
                <a:srgbClr val="1C7B70"/>
              </a:buClr>
              <a:buFontTx/>
              <a:buNone/>
              <a:defRPr sz="2800" baseline="0">
                <a:solidFill>
                  <a:schemeClr val="accent2"/>
                </a:solidFill>
                <a:latin typeface="Arial"/>
                <a:cs typeface="Arial"/>
              </a:defRPr>
            </a:lvl1pPr>
            <a:lvl2pPr>
              <a:spcBef>
                <a:spcPts val="300"/>
              </a:spcBef>
              <a:buClr>
                <a:srgbClr val="1C7B70"/>
              </a:buClr>
              <a:buFontTx/>
              <a:buNone/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</a:lstStyle>
          <a:p>
            <a:pPr lvl="0"/>
            <a:r>
              <a:rPr lang="en-US" dirty="0" smtClean="0"/>
              <a:t>Divider 2 has black background</a:t>
            </a:r>
          </a:p>
        </p:txBody>
      </p:sp>
      <p:pic>
        <p:nvPicPr>
          <p:cNvPr id="19" name="Picture 18" descr="EMC logo white-lg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7951412" y="4686263"/>
            <a:ext cx="899577" cy="255363"/>
          </a:xfrm>
          <a:prstGeom prst="rect">
            <a:avLst/>
          </a:prstGeom>
        </p:spPr>
      </p:pic>
      <p:pic>
        <p:nvPicPr>
          <p:cNvPr id="8" name="Picture 7" descr="spring-io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00757"/>
            <a:ext cx="1320028" cy="453343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 bwMode="gray">
          <a:xfrm>
            <a:off x="0" y="1"/>
            <a:ext cx="9144000" cy="2168501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accent2">
                  <a:lumMod val="20000"/>
                  <a:lumOff val="80000"/>
                  <a:alpha val="90000"/>
                </a:schemeClr>
              </a:gs>
            </a:gsLst>
            <a:lin ang="1620000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2728912" y="995595"/>
            <a:ext cx="6048376" cy="1230080"/>
          </a:xfrm>
          <a:prstGeom prst="rect">
            <a:avLst/>
          </a:prstGeom>
          <a:noFill/>
        </p:spPr>
        <p:txBody>
          <a:bodyPr lIns="0" tIns="0" rIns="0" bIns="0" anchor="b" anchorCtr="0">
            <a:spAutoFit/>
          </a:bodyPr>
          <a:lstStyle>
            <a:lvl1pPr>
              <a:lnSpc>
                <a:spcPct val="90000"/>
              </a:lnSpc>
              <a:defRPr sz="44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2728915" y="2455863"/>
            <a:ext cx="6048375" cy="1901704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>
            <a:lvl1pPr marL="0" indent="0" algn="l">
              <a:spcBef>
                <a:spcPts val="600"/>
              </a:spcBef>
              <a:buNone/>
              <a:defRPr sz="2800">
                <a:solidFill>
                  <a:schemeClr val="tx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  <p:hf sldNum="0"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3 -Larg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 userDrawn="1"/>
        </p:nvSpPr>
        <p:spPr bwMode="gray">
          <a:xfrm>
            <a:off x="0" y="4629151"/>
            <a:ext cx="9144000" cy="385763"/>
          </a:xfrm>
          <a:prstGeom prst="rect">
            <a:avLst/>
          </a:prstGeom>
          <a:solidFill>
            <a:srgbClr val="0078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dirty="0">
              <a:latin typeface="+mn-lt"/>
            </a:endParaRPr>
          </a:p>
        </p:txBody>
      </p:sp>
      <p:sp>
        <p:nvSpPr>
          <p:cNvPr id="15" name="TextBox 14"/>
          <p:cNvSpPr txBox="1"/>
          <p:nvPr userDrawn="1"/>
        </p:nvSpPr>
        <p:spPr bwMode="gray">
          <a:xfrm>
            <a:off x="366715" y="5018450"/>
            <a:ext cx="2274887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65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© Copyright 2013 Pivotal.</a:t>
            </a:r>
            <a:r>
              <a:rPr lang="en-US" sz="650" baseline="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65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All rights reserved.</a:t>
            </a:r>
            <a:endParaRPr lang="en-US" sz="65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670455" y="1674285"/>
            <a:ext cx="6048376" cy="1354217"/>
          </a:xfrm>
          <a:prstGeom prst="rect">
            <a:avLst/>
          </a:prstGeom>
          <a:noFill/>
          <a:effectLst>
            <a:reflection stA="50000" endPos="75000" dist="12700" dir="5400000" sy="-100000" algn="bl" rotWithShape="0"/>
          </a:effectLst>
        </p:spPr>
        <p:txBody>
          <a:bodyPr lIns="0" tIns="0" rIns="0" bIns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9600" kern="1200" dirty="0">
                <a:solidFill>
                  <a:srgbClr val="00888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dirty="0" smtClean="0"/>
              <a:t>Divider3</a:t>
            </a:r>
            <a:endParaRPr lang="en-US" dirty="0"/>
          </a:p>
        </p:txBody>
      </p:sp>
      <p:pic>
        <p:nvPicPr>
          <p:cNvPr id="18" name="Picture 17" descr="EMC logo white-lg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7951412" y="4686263"/>
            <a:ext cx="899577" cy="255363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  <p:hf sldNum="0"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66715" y="325439"/>
            <a:ext cx="8410575" cy="460375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>
              <a:lnSpc>
                <a:spcPct val="90000"/>
              </a:lnSpc>
              <a:defRPr sz="32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 bwMode="gray">
          <a:xfrm>
            <a:off x="366716" y="1074738"/>
            <a:ext cx="8410575" cy="3382962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>
              <a:spcBef>
                <a:spcPts val="1200"/>
              </a:spcBef>
              <a:buClr>
                <a:schemeClr val="accent1"/>
              </a:buClr>
              <a:buFont typeface="Wingdings" pitchFamily="2" charset="2"/>
              <a:buChar char=""/>
              <a:defRPr sz="2400">
                <a:solidFill>
                  <a:schemeClr val="tx1"/>
                </a:solidFill>
                <a:latin typeface="Arial"/>
                <a:cs typeface="Arial"/>
              </a:defRPr>
            </a:lvl1pPr>
            <a:lvl2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–"/>
              <a:defRPr sz="2000">
                <a:solidFill>
                  <a:schemeClr val="tx1"/>
                </a:solidFill>
                <a:latin typeface="Arial"/>
                <a:cs typeface="Arial"/>
              </a:defRPr>
            </a:lvl2pPr>
            <a:lvl3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▪"/>
              <a:defRPr sz="1600">
                <a:solidFill>
                  <a:schemeClr val="tx1"/>
                </a:solidFill>
                <a:latin typeface="Arial"/>
                <a:cs typeface="Arial"/>
              </a:defRPr>
            </a:lvl3pPr>
            <a:lvl4pPr marL="1658938" indent="-287338"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—"/>
              <a:defRPr sz="1200">
                <a:solidFill>
                  <a:schemeClr val="tx1"/>
                </a:solidFill>
                <a:latin typeface="Arial"/>
                <a:cs typeface="Arial"/>
              </a:defRPr>
            </a:lvl4pPr>
            <a:lvl5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»"/>
              <a:defRPr sz="1100">
                <a:solidFill>
                  <a:schemeClr val="tx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and Content, no circ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66715" y="325439"/>
            <a:ext cx="8410575" cy="460375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>
              <a:lnSpc>
                <a:spcPct val="90000"/>
              </a:lnSpc>
              <a:defRPr sz="32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 bwMode="gray">
          <a:xfrm>
            <a:off x="366716" y="1074738"/>
            <a:ext cx="8410575" cy="3382962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>
              <a:spcBef>
                <a:spcPts val="1200"/>
              </a:spcBef>
              <a:buClr>
                <a:schemeClr val="accent1"/>
              </a:buClr>
              <a:buFont typeface="Wingdings" pitchFamily="2" charset="2"/>
              <a:buChar char=""/>
              <a:defRPr sz="2400">
                <a:solidFill>
                  <a:schemeClr val="tx1"/>
                </a:solidFill>
                <a:latin typeface="Arial"/>
                <a:cs typeface="Arial"/>
              </a:defRPr>
            </a:lvl1pPr>
            <a:lvl2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–"/>
              <a:defRPr sz="2000">
                <a:solidFill>
                  <a:schemeClr val="tx1"/>
                </a:solidFill>
                <a:latin typeface="Arial"/>
                <a:cs typeface="Arial"/>
              </a:defRPr>
            </a:lvl2pPr>
            <a:lvl3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▪"/>
              <a:defRPr sz="1600">
                <a:solidFill>
                  <a:schemeClr val="tx1"/>
                </a:solidFill>
                <a:latin typeface="Arial"/>
                <a:cs typeface="Arial"/>
              </a:defRPr>
            </a:lvl3pPr>
            <a:lvl4pPr marL="1658938" indent="-287338"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—"/>
              <a:defRPr sz="1200">
                <a:solidFill>
                  <a:schemeClr val="tx1"/>
                </a:solidFill>
                <a:latin typeface="Arial"/>
                <a:cs typeface="Arial"/>
              </a:defRPr>
            </a:lvl4pPr>
            <a:lvl5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»"/>
              <a:defRPr sz="1100">
                <a:solidFill>
                  <a:schemeClr val="tx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66715" y="325439"/>
            <a:ext cx="8410575" cy="460375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>
              <a:lnSpc>
                <a:spcPct val="90000"/>
              </a:lnSpc>
              <a:defRPr sz="32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, no circ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66715" y="325439"/>
            <a:ext cx="8410575" cy="460375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>
              <a:lnSpc>
                <a:spcPct val="90000"/>
              </a:lnSpc>
              <a:defRPr sz="32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366715" y="785814"/>
            <a:ext cx="8410575" cy="346219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 marL="0" indent="0">
              <a:spcBef>
                <a:spcPts val="0"/>
              </a:spcBef>
              <a:buNone/>
              <a:tabLst/>
              <a:defRPr sz="2000" b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66715" y="325439"/>
            <a:ext cx="8410575" cy="460375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>
              <a:lnSpc>
                <a:spcPct val="90000"/>
              </a:lnSpc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theme" Target="../theme/theme1.xml"/><Relationship Id="rId21" Type="http://schemas.openxmlformats.org/officeDocument/2006/relationships/image" Target="../media/image1.png"/><Relationship Id="rId22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gray">
          <a:xfrm>
            <a:off x="0" y="4629151"/>
            <a:ext cx="9144000" cy="385763"/>
          </a:xfrm>
          <a:prstGeom prst="rect">
            <a:avLst/>
          </a:prstGeom>
          <a:solidFill>
            <a:srgbClr val="0078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dirty="0">
              <a:latin typeface="+mn-lt"/>
            </a:endParaRPr>
          </a:p>
        </p:txBody>
      </p:sp>
      <p:pic>
        <p:nvPicPr>
          <p:cNvPr id="8" name="Picture 7" descr="EMC logo white-lg.png"/>
          <p:cNvPicPr>
            <a:picLocks noChangeAspect="1"/>
          </p:cNvPicPr>
          <p:nvPr/>
        </p:nvPicPr>
        <p:blipFill>
          <a:blip r:embed="rId2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7951412" y="4686263"/>
            <a:ext cx="899577" cy="25536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 bwMode="gray">
          <a:xfrm>
            <a:off x="366715" y="5018450"/>
            <a:ext cx="2274887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65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© Copyright 2013 Pivotal.</a:t>
            </a:r>
            <a:r>
              <a:rPr lang="en-US" sz="650" baseline="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65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All rights reserved.</a:t>
            </a:r>
            <a:endParaRPr lang="en-US" sz="65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5" name="Picture 4" descr="spring-io.png"/>
          <p:cNvPicPr>
            <a:picLocks noChangeAspect="1"/>
          </p:cNvPicPr>
          <p:nvPr userDrawn="1"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00757"/>
            <a:ext cx="1320028" cy="453343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94" r:id="rId3"/>
    <p:sldLayoutId id="2147483696" r:id="rId4"/>
    <p:sldLayoutId id="2147483675" r:id="rId5"/>
    <p:sldLayoutId id="2147483697" r:id="rId6"/>
    <p:sldLayoutId id="2147483676" r:id="rId7"/>
    <p:sldLayoutId id="2147483699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6" r:id="rId14"/>
    <p:sldLayoutId id="2147483698" r:id="rId15"/>
    <p:sldLayoutId id="2147483691" r:id="rId16"/>
    <p:sldLayoutId id="2147483700" r:id="rId17"/>
    <p:sldLayoutId id="2147483701" r:id="rId18"/>
    <p:sldLayoutId id="2147483703" r:id="rId19"/>
  </p:sldLayoutIdLst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defTabSz="914400" rtl="0" eaLnBrk="1" latinLnBrk="0" hangingPunct="1">
        <a:spcBef>
          <a:spcPct val="0"/>
        </a:spcBef>
        <a:buNone/>
        <a:defRPr sz="3200" kern="1200">
          <a:solidFill>
            <a:srgbClr val="2C95DD"/>
          </a:solidFill>
          <a:latin typeface="MetaNormalLF-Roman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spcBef>
          <a:spcPct val="20000"/>
        </a:spcBef>
        <a:buClr>
          <a:srgbClr val="2C95DD"/>
        </a:buClr>
        <a:buFont typeface="Arial" pitchFamily="34" charset="0"/>
        <a:buChar char="•"/>
        <a:defRPr sz="2800" kern="1200">
          <a:solidFill>
            <a:schemeClr val="tx1"/>
          </a:solidFill>
          <a:latin typeface="MetaNormalLF-Roman" pitchFamily="34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Clr>
          <a:srgbClr val="2C95DD"/>
        </a:buClr>
        <a:buFont typeface="Arial" pitchFamily="34" charset="0"/>
        <a:buChar char="–"/>
        <a:defRPr sz="2400" kern="1200">
          <a:solidFill>
            <a:schemeClr val="tx1"/>
          </a:solidFill>
          <a:latin typeface="MetaNormalLF-Roman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rgbClr val="2C95DD"/>
        </a:buClr>
        <a:buFont typeface="Arial" pitchFamily="34" charset="0"/>
        <a:buChar char="•"/>
        <a:defRPr sz="2000" kern="1200">
          <a:solidFill>
            <a:schemeClr val="tx1"/>
          </a:solidFill>
          <a:latin typeface="MetaNormalLF-Roman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rgbClr val="2C95DD"/>
        </a:buClr>
        <a:buFont typeface="Arial" pitchFamily="34" charset="0"/>
        <a:buChar char="–"/>
        <a:defRPr sz="1800" kern="1200">
          <a:solidFill>
            <a:schemeClr val="tx1"/>
          </a:solidFill>
          <a:latin typeface="MetaNormalLF-Roman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rgbClr val="2C95DD"/>
        </a:buClr>
        <a:buFont typeface="Arial" pitchFamily="34" charset="0"/>
        <a:buChar char="»"/>
        <a:defRPr sz="1800" kern="1200">
          <a:solidFill>
            <a:schemeClr val="tx1"/>
          </a:solidFill>
          <a:latin typeface="MetaNormalLF-Roman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4.jpe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image" Target="../media/image32.png"/><Relationship Id="rId7" Type="http://schemas.openxmlformats.org/officeDocument/2006/relationships/image" Target="../media/image33.png"/><Relationship Id="rId8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7.png"/><Relationship Id="rId6" Type="http://schemas.openxmlformats.org/officeDocument/2006/relationships/image" Target="../media/image37.png"/><Relationship Id="rId7" Type="http://schemas.openxmlformats.org/officeDocument/2006/relationships/image" Target="../media/image38.png"/><Relationship Id="rId8" Type="http://schemas.openxmlformats.org/officeDocument/2006/relationships/image" Target="../media/image39.png"/><Relationship Id="rId9" Type="http://schemas.openxmlformats.org/officeDocument/2006/relationships/image" Target="../media/image40.png"/><Relationship Id="rId10" Type="http://schemas.openxmlformats.org/officeDocument/2006/relationships/image" Target="../media/image41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.png"/><Relationship Id="rId3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s://spring.io/guides/gs/consuming-rest-android/" TargetMode="External"/><Relationship Id="rId3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.png"/><Relationship Id="rId3" Type="http://schemas.openxmlformats.org/officeDocument/2006/relationships/hyperlink" Target="https://spring.io/guides/gs/rest-hateoas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2.png"/><Relationship Id="rId3" Type="http://schemas.openxmlformats.org/officeDocument/2006/relationships/image" Target="../media/image4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4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4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.xml"/><Relationship Id="rId3" Type="http://schemas.openxmlformats.org/officeDocument/2006/relationships/hyperlink" Target="http://localhost:8080/spring-demo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4" Type="http://schemas.openxmlformats.org/officeDocument/2006/relationships/image" Target="../media/image2.png"/><Relationship Id="rId5" Type="http://schemas.openxmlformats.org/officeDocument/2006/relationships/image" Target="../media/image47.png"/><Relationship Id="rId6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4" Type="http://schemas.openxmlformats.org/officeDocument/2006/relationships/image" Target="../media/image50.png"/><Relationship Id="rId5" Type="http://schemas.openxmlformats.org/officeDocument/2006/relationships/image" Target="../media/image16.png"/><Relationship Id="rId6" Type="http://schemas.openxmlformats.org/officeDocument/2006/relationships/image" Target="../media/image6.png"/><Relationship Id="rId7" Type="http://schemas.openxmlformats.org/officeDocument/2006/relationships/image" Target="../media/image17.png"/><Relationship Id="rId8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9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1.png"/><Relationship Id="rId3" Type="http://schemas.openxmlformats.org/officeDocument/2006/relationships/image" Target="../media/image52.png"/></Relationships>
</file>

<file path=ppt/slides/_rels/slide3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0.jpeg"/><Relationship Id="rId12" Type="http://schemas.openxmlformats.org/officeDocument/2006/relationships/image" Target="../media/image61.jpe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3.png"/><Relationship Id="rId4" Type="http://schemas.openxmlformats.org/officeDocument/2006/relationships/image" Target="../media/image54.png"/><Relationship Id="rId5" Type="http://schemas.openxmlformats.org/officeDocument/2006/relationships/image" Target="../media/image55.png"/><Relationship Id="rId6" Type="http://schemas.openxmlformats.org/officeDocument/2006/relationships/image" Target="../media/image15.png"/><Relationship Id="rId7" Type="http://schemas.openxmlformats.org/officeDocument/2006/relationships/image" Target="../media/image56.png"/><Relationship Id="rId8" Type="http://schemas.openxmlformats.org/officeDocument/2006/relationships/image" Target="../media/image57.png"/><Relationship Id="rId9" Type="http://schemas.openxmlformats.org/officeDocument/2006/relationships/image" Target="../media/image58.png"/><Relationship Id="rId10" Type="http://schemas.openxmlformats.org/officeDocument/2006/relationships/image" Target="../media/image59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62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4" Type="http://schemas.openxmlformats.org/officeDocument/2006/relationships/image" Target="../media/image64.jpeg"/><Relationship Id="rId5" Type="http://schemas.openxmlformats.org/officeDocument/2006/relationships/image" Target="../media/image65.jpeg"/><Relationship Id="rId6" Type="http://schemas.openxmlformats.org/officeDocument/2006/relationships/image" Target="../media/image66.png"/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9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g"/><Relationship Id="rId4" Type="http://schemas.openxmlformats.org/officeDocument/2006/relationships/image" Target="../media/image69.jpeg"/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6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4" Type="http://schemas.openxmlformats.org/officeDocument/2006/relationships/image" Target="../media/image71.png"/><Relationship Id="rId5" Type="http://schemas.openxmlformats.org/officeDocument/2006/relationships/image" Target="../media/image72.png"/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0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4" Type="http://schemas.openxmlformats.org/officeDocument/2006/relationships/image" Target="../media/image74.png"/><Relationship Id="rId5" Type="http://schemas.openxmlformats.org/officeDocument/2006/relationships/image" Target="../media/image75.png"/><Relationship Id="rId6" Type="http://schemas.openxmlformats.org/officeDocument/2006/relationships/image" Target="../media/image76.jpeg"/><Relationship Id="rId7" Type="http://schemas.openxmlformats.org/officeDocument/2006/relationships/image" Target="../media/image77.png"/><Relationship Id="rId8" Type="http://schemas.openxmlformats.org/officeDocument/2006/relationships/image" Target="../media/image78.png"/><Relationship Id="rId9" Type="http://schemas.openxmlformats.org/officeDocument/2006/relationships/image" Target="../media/image79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14.jpeg"/><Relationship Id="rId20" Type="http://schemas.openxmlformats.org/officeDocument/2006/relationships/image" Target="../media/image24.png"/><Relationship Id="rId10" Type="http://schemas.openxmlformats.org/officeDocument/2006/relationships/image" Target="../media/image15.png"/><Relationship Id="rId11" Type="http://schemas.openxmlformats.org/officeDocument/2006/relationships/image" Target="../media/image16.png"/><Relationship Id="rId12" Type="http://schemas.openxmlformats.org/officeDocument/2006/relationships/image" Target="../media/image17.png"/><Relationship Id="rId13" Type="http://schemas.openxmlformats.org/officeDocument/2006/relationships/image" Target="../media/image18.png"/><Relationship Id="rId14" Type="http://schemas.openxmlformats.org/officeDocument/2006/relationships/image" Target="../media/image19.png"/><Relationship Id="rId15" Type="http://schemas.openxmlformats.org/officeDocument/2006/relationships/image" Target="../media/image6.png"/><Relationship Id="rId16" Type="http://schemas.openxmlformats.org/officeDocument/2006/relationships/image" Target="../media/image20.png"/><Relationship Id="rId17" Type="http://schemas.openxmlformats.org/officeDocument/2006/relationships/image" Target="../media/image21.png"/><Relationship Id="rId18" Type="http://schemas.openxmlformats.org/officeDocument/2006/relationships/image" Target="../media/image22.jpeg"/><Relationship Id="rId19" Type="http://schemas.openxmlformats.org/officeDocument/2006/relationships/image" Target="../media/image23.jpe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8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pring-i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598" y="229550"/>
            <a:ext cx="1885754" cy="647633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3066651" y="267616"/>
            <a:ext cx="1643063" cy="571500"/>
            <a:chOff x="634999" y="3635375"/>
            <a:chExt cx="1643063" cy="571500"/>
          </a:xfrm>
        </p:grpSpPr>
        <p:sp>
          <p:nvSpPr>
            <p:cNvPr id="6" name="Rounded Rectangle 5"/>
            <p:cNvSpPr/>
            <p:nvPr/>
          </p:nvSpPr>
          <p:spPr>
            <a:xfrm>
              <a:off x="634999" y="3635375"/>
              <a:ext cx="1643063" cy="571500"/>
            </a:xfrm>
            <a:prstGeom prst="roundRect">
              <a:avLst/>
            </a:prstGeom>
            <a:solidFill>
              <a:srgbClr val="FFFFFF"/>
            </a:solidFill>
            <a:ln w="127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5" descr="gemfire only"/>
            <p:cNvPicPr>
              <a:picLocks noChangeAspect="1" noChangeArrowheads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8818" y="3680195"/>
              <a:ext cx="1495425" cy="4191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7" name="Picture 6" descr="VMW-LGO-CloudFoundry-217-square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148644" y="0"/>
            <a:ext cx="1106732" cy="110673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603387" y="211992"/>
            <a:ext cx="698333" cy="698333"/>
          </a:xfrm>
          <a:prstGeom prst="rect">
            <a:avLst/>
          </a:prstGeom>
          <a:noFill/>
          <a:ln>
            <a:noFill/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</p:pic>
      <p:sp>
        <p:nvSpPr>
          <p:cNvPr id="10" name="Subtitle 2"/>
          <p:cNvSpPr txBox="1">
            <a:spLocks/>
          </p:cNvSpPr>
          <p:nvPr/>
        </p:nvSpPr>
        <p:spPr>
          <a:xfrm>
            <a:off x="828260" y="4183935"/>
            <a:ext cx="7788857" cy="53004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spcBef>
                <a:spcPct val="20000"/>
              </a:spcBef>
              <a:buClr>
                <a:srgbClr val="2C95DD"/>
              </a:buClr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rgbClr val="2C95DD"/>
              </a:buClr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rgbClr val="2C95DD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rgbClr val="2C95DD"/>
              </a:buClr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rgbClr val="2C95DD"/>
              </a:buClr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i="1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Monaco"/>
                <a:cs typeface="Monaco"/>
              </a:rPr>
              <a:t>Paul Chapman &amp; Pas </a:t>
            </a:r>
            <a:r>
              <a:rPr lang="en-US" sz="2400" i="1" dirty="0" err="1" smtClean="0">
                <a:solidFill>
                  <a:schemeClr val="accent5">
                    <a:lumMod val="60000"/>
                    <a:lumOff val="40000"/>
                  </a:schemeClr>
                </a:solidFill>
                <a:latin typeface="Monaco"/>
                <a:cs typeface="Monaco"/>
              </a:rPr>
              <a:t>Apicella</a:t>
            </a:r>
            <a:endParaRPr lang="en-US" sz="2400" i="1" dirty="0">
              <a:latin typeface="Monaco"/>
              <a:cs typeface="Monaco"/>
            </a:endParaRPr>
          </a:p>
        </p:txBody>
      </p:sp>
    </p:spTree>
    <p:extLst>
      <p:ext uri="{BB962C8B-B14F-4D97-AF65-F5344CB8AC3E}">
        <p14:creationId xmlns:p14="http://schemas.microsoft.com/office/powerpoint/2010/main" val="123768467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Spring Update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>
                    <a:lumMod val="60000"/>
                    <a:lumOff val="40000"/>
                  </a:schemeClr>
                </a:solidFill>
              </a:rPr>
              <a:t>What is Pivotal?</a:t>
            </a:r>
          </a:p>
          <a:p>
            <a:r>
              <a:rPr lang="en-US" dirty="0" smtClean="0">
                <a:solidFill>
                  <a:schemeClr val="tx1">
                    <a:lumMod val="60000"/>
                    <a:lumOff val="40000"/>
                  </a:schemeClr>
                </a:solidFill>
              </a:rPr>
              <a:t>Spring V4</a:t>
            </a:r>
          </a:p>
          <a:p>
            <a:r>
              <a:rPr lang="en-US" b="1" dirty="0" smtClean="0"/>
              <a:t>Spring IO</a:t>
            </a:r>
          </a:p>
          <a:p>
            <a:pPr lvl="1"/>
            <a:r>
              <a:rPr lang="en-US" dirty="0" smtClean="0"/>
              <a:t>Overview of Spring sub-projects</a:t>
            </a:r>
          </a:p>
          <a:p>
            <a:pPr lvl="1"/>
            <a:r>
              <a:rPr lang="en-US" dirty="0" smtClean="0"/>
              <a:t>Spring Data</a:t>
            </a:r>
          </a:p>
          <a:p>
            <a:pPr lvl="1"/>
            <a:r>
              <a:rPr lang="en-US" dirty="0" smtClean="0"/>
              <a:t>Spring Boot</a:t>
            </a:r>
            <a:endParaRPr lang="en-US" dirty="0"/>
          </a:p>
        </p:txBody>
      </p:sp>
      <p:pic>
        <p:nvPicPr>
          <p:cNvPr id="5" name="Picture 4" descr="spring-io-gree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7633" y="77700"/>
            <a:ext cx="1879600" cy="72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431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Spring IO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Spring is no longer just a framework, it is now a </a:t>
            </a:r>
            <a:r>
              <a:rPr lang="en-US" i="1" dirty="0" smtClean="0"/>
              <a:t>platform</a:t>
            </a:r>
          </a:p>
          <a:p>
            <a:pPr lvl="1"/>
            <a:r>
              <a:rPr lang="en-US" i="1" dirty="0">
                <a:solidFill>
                  <a:srgbClr val="1C7B70"/>
                </a:solidFill>
              </a:rPr>
              <a:t>B</a:t>
            </a:r>
            <a:r>
              <a:rPr lang="en-US" i="1" dirty="0" smtClean="0">
                <a:solidFill>
                  <a:srgbClr val="1C7B70"/>
                </a:solidFill>
              </a:rPr>
              <a:t>rings </a:t>
            </a:r>
            <a:r>
              <a:rPr lang="en-US" i="1" dirty="0">
                <a:solidFill>
                  <a:srgbClr val="1C7B70"/>
                </a:solidFill>
              </a:rPr>
              <a:t>together the Spring family of projects into a cohesive and versioned foundational platform for modern </a:t>
            </a:r>
            <a:r>
              <a:rPr lang="en-US" i="1" dirty="0" smtClean="0">
                <a:solidFill>
                  <a:srgbClr val="1C7B70"/>
                </a:solidFill>
              </a:rPr>
              <a:t>applications</a:t>
            </a:r>
          </a:p>
          <a:p>
            <a:pPr lvl="1"/>
            <a:r>
              <a:rPr lang="en-US" dirty="0" smtClean="0"/>
              <a:t>Co-ordinated release trains</a:t>
            </a:r>
          </a:p>
          <a:p>
            <a:r>
              <a:rPr lang="en-US" dirty="0" smtClean="0"/>
              <a:t>New web-site: </a:t>
            </a:r>
            <a:r>
              <a:rPr lang="en-US" dirty="0" err="1" smtClean="0"/>
              <a:t>spring.io</a:t>
            </a:r>
            <a:endParaRPr lang="en-US" dirty="0" smtClean="0"/>
          </a:p>
          <a:p>
            <a:pPr lvl="1"/>
            <a:r>
              <a:rPr lang="en-US" dirty="0" smtClean="0"/>
              <a:t>All Spring’s old web-sites redirect here</a:t>
            </a:r>
          </a:p>
          <a:p>
            <a:pPr lvl="1"/>
            <a:r>
              <a:rPr lang="en-US" dirty="0" smtClean="0"/>
              <a:t>Incorporates product pages, blog and forums</a:t>
            </a:r>
          </a:p>
          <a:p>
            <a:pPr lvl="1"/>
            <a:r>
              <a:rPr lang="en-US" dirty="0" smtClean="0"/>
              <a:t>Plus new </a:t>
            </a:r>
            <a:r>
              <a:rPr lang="en-US" i="1" dirty="0" smtClean="0"/>
              <a:t>HOWTO</a:t>
            </a:r>
            <a:r>
              <a:rPr lang="en-US" dirty="0" smtClean="0"/>
              <a:t> guides</a:t>
            </a:r>
            <a:endParaRPr lang="en-US" dirty="0"/>
          </a:p>
        </p:txBody>
      </p:sp>
      <p:pic>
        <p:nvPicPr>
          <p:cNvPr id="7" name="Picture 6" descr="Screen Shot 2013-09-28 at 3.39.4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7493" y="3705479"/>
            <a:ext cx="642620" cy="762000"/>
          </a:xfrm>
          <a:prstGeom prst="rect">
            <a:avLst/>
          </a:prstGeom>
        </p:spPr>
      </p:pic>
      <p:pic>
        <p:nvPicPr>
          <p:cNvPr id="8" name="Picture 7" descr="spring-io-pane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2592" y="132707"/>
            <a:ext cx="3797300" cy="74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29092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Spring IO Foundation –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Projects you probably already know:</a:t>
            </a:r>
            <a:endParaRPr lang="en-US" dirty="0"/>
          </a:p>
        </p:txBody>
      </p:sp>
      <p:pic>
        <p:nvPicPr>
          <p:cNvPr id="4" name="Picture 3" descr="spring-framework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19" y="1699143"/>
            <a:ext cx="2106930" cy="1822450"/>
          </a:xfrm>
          <a:prstGeom prst="rect">
            <a:avLst/>
          </a:prstGeom>
        </p:spPr>
      </p:pic>
      <p:pic>
        <p:nvPicPr>
          <p:cNvPr id="5" name="Picture 4" descr="spring-web-flow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5991" y="1839261"/>
            <a:ext cx="2124710" cy="1715770"/>
          </a:xfrm>
          <a:prstGeom prst="rect">
            <a:avLst/>
          </a:prstGeom>
        </p:spPr>
      </p:pic>
      <p:pic>
        <p:nvPicPr>
          <p:cNvPr id="6" name="Picture 5" descr="spring-web-service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4343" y="1802259"/>
            <a:ext cx="2160270" cy="1742440"/>
          </a:xfrm>
          <a:prstGeom prst="rect">
            <a:avLst/>
          </a:prstGeom>
        </p:spPr>
      </p:pic>
      <p:pic>
        <p:nvPicPr>
          <p:cNvPr id="8" name="Picture 7" descr="spring-integration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9679" y="1749873"/>
            <a:ext cx="2142490" cy="1769110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191697" y="3486841"/>
            <a:ext cx="8776801" cy="0"/>
          </a:xfrm>
          <a:prstGeom prst="line">
            <a:avLst/>
          </a:prstGeom>
          <a:ln>
            <a:solidFill>
              <a:srgbClr val="73C167"/>
            </a:solidFill>
          </a:ln>
          <a:effectLst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pic>
        <p:nvPicPr>
          <p:cNvPr id="11" name="Picture 10" descr="spring-security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4388" y="1711773"/>
            <a:ext cx="2186940" cy="1813560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402287" y="3817909"/>
            <a:ext cx="7429689" cy="429260"/>
            <a:chOff x="465388" y="3817909"/>
            <a:chExt cx="7429689" cy="429260"/>
          </a:xfrm>
        </p:grpSpPr>
        <p:sp>
          <p:nvSpPr>
            <p:cNvPr id="13" name="TextBox 12"/>
            <p:cNvSpPr txBox="1"/>
            <p:nvPr/>
          </p:nvSpPr>
          <p:spPr>
            <a:xfrm>
              <a:off x="1003447" y="3847873"/>
              <a:ext cx="68916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 smtClean="0">
                  <a:solidFill>
                    <a:schemeClr val="bg2"/>
                  </a:solidFill>
                  <a:latin typeface="Calibri"/>
                  <a:cs typeface="Calibri"/>
                </a:rPr>
                <a:t>SPRING WEB</a:t>
              </a:r>
              <a:r>
                <a:rPr lang="en-US" dirty="0" smtClean="0">
                  <a:solidFill>
                    <a:schemeClr val="bg2"/>
                  </a:solidFill>
                </a:rPr>
                <a:t> – really just a big, optional sub-module of Framework</a:t>
              </a:r>
            </a:p>
          </p:txBody>
        </p:sp>
        <p:pic>
          <p:nvPicPr>
            <p:cNvPr id="14" name="Picture 13" descr="Screen Shot 2013-09-28 at 10.42.11 PM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388" y="3817909"/>
              <a:ext cx="512711" cy="429260"/>
            </a:xfrm>
            <a:prstGeom prst="rect">
              <a:avLst/>
            </a:prstGeom>
          </p:spPr>
        </p:pic>
      </p:grpSp>
      <p:pic>
        <p:nvPicPr>
          <p:cNvPr id="17" name="Picture 16" descr="spring-io-green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7633" y="77700"/>
            <a:ext cx="1879600" cy="72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67679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Spring IO Foundation –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Projects you may not know so well</a:t>
            </a:r>
            <a:endParaRPr lang="en-US" dirty="0"/>
          </a:p>
        </p:txBody>
      </p:sp>
      <p:pic>
        <p:nvPicPr>
          <p:cNvPr id="7" name="Picture 6" descr="spring-amqp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5929" y="1542372"/>
            <a:ext cx="1522730" cy="1327150"/>
          </a:xfrm>
          <a:prstGeom prst="rect">
            <a:avLst/>
          </a:prstGeom>
        </p:spPr>
      </p:pic>
      <p:pic>
        <p:nvPicPr>
          <p:cNvPr id="9" name="Picture 8" descr="spring-batch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062" y="1542372"/>
            <a:ext cx="1627505" cy="1376045"/>
          </a:xfrm>
          <a:prstGeom prst="rect">
            <a:avLst/>
          </a:prstGeom>
        </p:spPr>
      </p:pic>
      <p:pic>
        <p:nvPicPr>
          <p:cNvPr id="10" name="Picture 9" descr="spring-ldap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8448" y="1542372"/>
            <a:ext cx="1585595" cy="1376045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>
            <a:off x="1051645" y="3001701"/>
            <a:ext cx="6139661" cy="0"/>
          </a:xfrm>
          <a:prstGeom prst="line">
            <a:avLst/>
          </a:prstGeom>
          <a:ln>
            <a:solidFill>
              <a:srgbClr val="73C167"/>
            </a:solidFill>
          </a:ln>
          <a:effectLst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pic>
        <p:nvPicPr>
          <p:cNvPr id="18" name="Picture 17" descr="spring-io-green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7633" y="77700"/>
            <a:ext cx="1879600" cy="721360"/>
          </a:xfrm>
          <a:prstGeom prst="rect">
            <a:avLst/>
          </a:prstGeom>
        </p:spPr>
      </p:pic>
      <p:pic>
        <p:nvPicPr>
          <p:cNvPr id="11" name="Picture 10" descr="spring-android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643" y="3081016"/>
            <a:ext cx="1697355" cy="1445895"/>
          </a:xfrm>
          <a:prstGeom prst="rect">
            <a:avLst/>
          </a:prstGeom>
        </p:spPr>
      </p:pic>
      <p:pic>
        <p:nvPicPr>
          <p:cNvPr id="15" name="Picture 14" descr="spring-mobille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687" y="1542372"/>
            <a:ext cx="1410970" cy="1452880"/>
          </a:xfrm>
          <a:prstGeom prst="rect">
            <a:avLst/>
          </a:prstGeom>
        </p:spPr>
      </p:pic>
      <p:pic>
        <p:nvPicPr>
          <p:cNvPr id="16" name="Picture 15" descr="spring-social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0963" y="3081016"/>
            <a:ext cx="1557655" cy="1320165"/>
          </a:xfrm>
          <a:prstGeom prst="rect">
            <a:avLst/>
          </a:prstGeom>
        </p:spPr>
      </p:pic>
      <p:pic>
        <p:nvPicPr>
          <p:cNvPr id="17" name="Picture 16" descr="spring-data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2723" y="3081016"/>
            <a:ext cx="1466850" cy="1376045"/>
          </a:xfrm>
          <a:prstGeom prst="rect">
            <a:avLst/>
          </a:prstGeom>
        </p:spPr>
      </p:pic>
      <p:pic>
        <p:nvPicPr>
          <p:cNvPr id="19" name="Picture 18" descr="spring-hateoas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4121" y="3081016"/>
            <a:ext cx="1585595" cy="139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64256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Spring Batch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Run jobs to a schedule</a:t>
            </a:r>
          </a:p>
          <a:p>
            <a:pPr lvl="1"/>
            <a:r>
              <a:rPr lang="en-US" dirty="0" smtClean="0"/>
              <a:t>Ideal for downsizing from mainframe to mid-range</a:t>
            </a:r>
          </a:p>
          <a:p>
            <a:pPr lvl="1"/>
            <a:r>
              <a:rPr lang="en-US" dirty="0" smtClean="0"/>
              <a:t>Equivalent to mainframe job-control language (JCL)</a:t>
            </a:r>
          </a:p>
          <a:p>
            <a:pPr lvl="1"/>
            <a:r>
              <a:rPr lang="en-US" dirty="0" smtClean="0"/>
              <a:t>Easier for Java developers than shell scripts</a:t>
            </a:r>
          </a:p>
          <a:p>
            <a:pPr lvl="1"/>
            <a:r>
              <a:rPr lang="en-US" dirty="0" smtClean="0"/>
              <a:t>Run multiple processes (steps) in sequence, in parallel</a:t>
            </a:r>
          </a:p>
          <a:p>
            <a:pPr lvl="1"/>
            <a:r>
              <a:rPr lang="en-US" dirty="0" smtClean="0"/>
              <a:t>Recover after failed step(s)</a:t>
            </a:r>
          </a:p>
          <a:p>
            <a:pPr lvl="1"/>
            <a:r>
              <a:rPr lang="en-US" dirty="0" smtClean="0"/>
              <a:t>Traditional ELT: Export Transform Load</a:t>
            </a:r>
          </a:p>
          <a:p>
            <a:pPr lvl="1"/>
            <a:r>
              <a:rPr lang="en-US" dirty="0" smtClean="0"/>
              <a:t>Often used to pull data into specialist databases</a:t>
            </a:r>
          </a:p>
          <a:p>
            <a:pPr lvl="2"/>
            <a:r>
              <a:rPr lang="en-US" dirty="0" smtClean="0"/>
              <a:t>Data Warehouse, Hadoop</a:t>
            </a:r>
            <a:endParaRPr lang="en-US" dirty="0"/>
          </a:p>
        </p:txBody>
      </p:sp>
      <p:pic>
        <p:nvPicPr>
          <p:cNvPr id="9" name="Picture 8" descr="spring-batch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2630" y="-59735"/>
            <a:ext cx="2071370" cy="1751330"/>
          </a:xfrm>
          <a:prstGeom prst="rect">
            <a:avLst/>
          </a:prstGeom>
        </p:spPr>
      </p:pic>
      <p:sp>
        <p:nvSpPr>
          <p:cNvPr id="5" name="AutoShape 4"/>
          <p:cNvSpPr>
            <a:spLocks noChangeArrowheads="1"/>
          </p:cNvSpPr>
          <p:nvPr/>
        </p:nvSpPr>
        <p:spPr bwMode="auto">
          <a:xfrm>
            <a:off x="6608505" y="3732227"/>
            <a:ext cx="2312471" cy="716837"/>
          </a:xfrm>
          <a:prstGeom prst="roundRect">
            <a:avLst>
              <a:gd name="adj" fmla="val 218"/>
            </a:avLst>
          </a:prstGeom>
          <a:solidFill>
            <a:srgbClr val="FFFFFF"/>
          </a:solidFill>
          <a:ln w="9360" cap="flat">
            <a:solidFill>
              <a:srgbClr val="8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5000" rIns="90000" bIns="45000" anchor="ctr" anchorCtr="1"/>
          <a:lstStyle/>
          <a:p>
            <a:pPr algn="ctr" eaLnBrk="1" hangingPunct="1">
              <a:lnSpc>
                <a:spcPct val="100000"/>
              </a:lnSpc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AU" dirty="0" smtClean="0">
                <a:solidFill>
                  <a:srgbClr val="800000"/>
                </a:solidFill>
              </a:rPr>
              <a:t>Which is where </a:t>
            </a:r>
            <a:r>
              <a:rPr lang="en-AU" b="1" dirty="0" smtClean="0">
                <a:solidFill>
                  <a:srgbClr val="800000"/>
                </a:solidFill>
              </a:rPr>
              <a:t>Spring XD</a:t>
            </a:r>
            <a:r>
              <a:rPr lang="en-AU" dirty="0" smtClean="0">
                <a:solidFill>
                  <a:srgbClr val="800000"/>
                </a:solidFill>
              </a:rPr>
              <a:t> comes in</a:t>
            </a:r>
            <a:endParaRPr lang="en-AU" dirty="0">
              <a:solidFill>
                <a:srgbClr val="800000"/>
              </a:solidFill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 flipH="1" flipV="1">
            <a:off x="4222855" y="3934812"/>
            <a:ext cx="2298418" cy="116875"/>
          </a:xfrm>
          <a:prstGeom prst="straightConnector1">
            <a:avLst/>
          </a:prstGeom>
          <a:ln w="19050">
            <a:solidFill>
              <a:srgbClr val="8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905924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Spring AMQP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Advanced Message Queuing Protocol</a:t>
            </a:r>
          </a:p>
          <a:p>
            <a:pPr lvl="1"/>
            <a:r>
              <a:rPr lang="en-US" dirty="0" smtClean="0"/>
              <a:t>Common protocol for messaging</a:t>
            </a:r>
          </a:p>
          <a:p>
            <a:pPr lvl="2"/>
            <a:r>
              <a:rPr lang="en-US" dirty="0" smtClean="0"/>
              <a:t>Like SMTP for email</a:t>
            </a:r>
          </a:p>
          <a:p>
            <a:pPr lvl="1"/>
            <a:r>
              <a:rPr lang="en-US" dirty="0" smtClean="0"/>
              <a:t>Several products: including </a:t>
            </a:r>
            <a:r>
              <a:rPr lang="en-US" dirty="0" err="1" smtClean="0"/>
              <a:t>Pivotal’s</a:t>
            </a:r>
            <a:r>
              <a:rPr lang="en-US" dirty="0" smtClean="0"/>
              <a:t> open-source Rabbit/MQ</a:t>
            </a:r>
          </a:p>
          <a:p>
            <a:pPr lvl="1"/>
            <a:r>
              <a:rPr lang="en-US" dirty="0" smtClean="0"/>
              <a:t>Fast, light, interoperable</a:t>
            </a:r>
          </a:p>
          <a:p>
            <a:pPr lvl="1"/>
            <a:r>
              <a:rPr lang="en-US" dirty="0" smtClean="0"/>
              <a:t>How do I get data in/out of my cloud(s)?</a:t>
            </a:r>
          </a:p>
          <a:p>
            <a:pPr lvl="2"/>
            <a:r>
              <a:rPr lang="en-US" dirty="0" smtClean="0"/>
              <a:t>Without paying huge licensing fees</a:t>
            </a:r>
          </a:p>
          <a:p>
            <a:pPr lvl="2"/>
            <a:r>
              <a:rPr lang="en-US" dirty="0" smtClean="0"/>
              <a:t>Need a common messaging infrastructure</a:t>
            </a: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AmqpTemplate</a:t>
            </a:r>
            <a:r>
              <a:rPr lang="en-US" dirty="0" smtClean="0"/>
              <a:t>: similar to </a:t>
            </a:r>
            <a:r>
              <a:rPr lang="en-US" dirty="0" err="1" smtClean="0">
                <a:latin typeface="Courier New"/>
                <a:cs typeface="Courier New"/>
              </a:rPr>
              <a:t>JmsTemplate</a:t>
            </a:r>
            <a:endParaRPr lang="en-US" dirty="0" smtClean="0">
              <a:latin typeface="Courier New"/>
              <a:cs typeface="Courier New"/>
            </a:endParaRPr>
          </a:p>
          <a:p>
            <a:pPr lvl="1"/>
            <a:r>
              <a:rPr lang="en-US" dirty="0" smtClean="0">
                <a:solidFill>
                  <a:srgbClr val="000090"/>
                </a:solidFill>
                <a:latin typeface="Courier New"/>
                <a:cs typeface="Courier New"/>
              </a:rPr>
              <a:t>&lt;</a:t>
            </a:r>
            <a:r>
              <a:rPr lang="en-US" dirty="0" err="1" smtClean="0">
                <a:solidFill>
                  <a:srgbClr val="000090"/>
                </a:solidFill>
                <a:latin typeface="Courier New"/>
                <a:cs typeface="Courier New"/>
              </a:rPr>
              <a:t>rabbit:listener</a:t>
            </a:r>
            <a:r>
              <a:rPr lang="en-US" dirty="0" err="1">
                <a:solidFill>
                  <a:srgbClr val="000090"/>
                </a:solidFill>
                <a:latin typeface="Courier New"/>
                <a:cs typeface="Courier New"/>
              </a:rPr>
              <a:t>-</a:t>
            </a:r>
            <a:r>
              <a:rPr lang="en-US" dirty="0" err="1" smtClean="0">
                <a:solidFill>
                  <a:srgbClr val="000090"/>
                </a:solidFill>
                <a:latin typeface="Courier New"/>
                <a:cs typeface="Courier New"/>
              </a:rPr>
              <a:t>container</a:t>
            </a:r>
            <a:r>
              <a:rPr lang="en-US" dirty="0" smtClean="0">
                <a:solidFill>
                  <a:srgbClr val="000090"/>
                </a:solidFill>
                <a:latin typeface="Courier New"/>
                <a:cs typeface="Courier New"/>
              </a:rPr>
              <a:t>&gt; </a:t>
            </a:r>
            <a:r>
              <a:rPr lang="en-US" dirty="0" smtClean="0"/>
              <a:t>similar to JMS</a:t>
            </a:r>
            <a:endParaRPr lang="en-US" dirty="0">
              <a:latin typeface="Courier New"/>
              <a:cs typeface="Courier New"/>
            </a:endParaRPr>
          </a:p>
        </p:txBody>
      </p:sp>
      <p:pic>
        <p:nvPicPr>
          <p:cNvPr id="4" name="Picture 3" descr="spring-amqp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5980" y="0"/>
            <a:ext cx="1938020" cy="168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4995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Spring LDAP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Lightweight Directory Access Protocol</a:t>
            </a:r>
          </a:p>
          <a:p>
            <a:pPr lvl="1"/>
            <a:r>
              <a:rPr lang="en-US" dirty="0" smtClean="0"/>
              <a:t>Both a protocol and an old-style hierarchical database</a:t>
            </a:r>
          </a:p>
          <a:p>
            <a:r>
              <a:rPr lang="en-US" dirty="0" smtClean="0"/>
              <a:t>Project Features</a:t>
            </a:r>
          </a:p>
          <a:p>
            <a:pPr lvl="1"/>
            <a:r>
              <a:rPr lang="en-US" dirty="0" smtClean="0"/>
              <a:t>LDAP </a:t>
            </a:r>
            <a:r>
              <a:rPr lang="en-US" dirty="0"/>
              <a:t>template </a:t>
            </a:r>
            <a:r>
              <a:rPr lang="en-US" dirty="0" smtClean="0"/>
              <a:t>(like </a:t>
            </a:r>
            <a:r>
              <a:rPr lang="en-US" dirty="0" err="1" smtClean="0">
                <a:latin typeface="Courier New"/>
                <a:cs typeface="Courier New"/>
              </a:rPr>
              <a:t>JdbcTemplate</a:t>
            </a:r>
            <a:r>
              <a:rPr lang="en-US" dirty="0" smtClean="0"/>
              <a:t>) hides LDAP API</a:t>
            </a:r>
          </a:p>
          <a:p>
            <a:pPr lvl="1"/>
            <a:r>
              <a:rPr lang="en-US" dirty="0" smtClean="0"/>
              <a:t>Throws Spring’s unchecked </a:t>
            </a:r>
            <a:r>
              <a:rPr lang="en-US" dirty="0" err="1" smtClean="0">
                <a:latin typeface="Courier New"/>
                <a:cs typeface="Courier New"/>
              </a:rPr>
              <a:t>DataAccessExceptions</a:t>
            </a:r>
            <a:endParaRPr lang="en-US" dirty="0" smtClean="0"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Classes </a:t>
            </a:r>
            <a:r>
              <a:rPr lang="en-US" dirty="0"/>
              <a:t>for dynamically building LDAP filters and Distinguished Names (DNs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Client</a:t>
            </a:r>
            <a:r>
              <a:rPr lang="en-US" dirty="0"/>
              <a:t>-side LDAP transaction </a:t>
            </a:r>
            <a:r>
              <a:rPr lang="en-US" dirty="0" smtClean="0"/>
              <a:t>management (LDAP has none)</a:t>
            </a:r>
          </a:p>
        </p:txBody>
      </p:sp>
      <p:pic>
        <p:nvPicPr>
          <p:cNvPr id="4" name="Picture 3" descr="spring-ldap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1028" y="105933"/>
            <a:ext cx="2018030" cy="175133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62967" y="4149511"/>
            <a:ext cx="5714525" cy="4001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000" dirty="0" err="1">
                <a:solidFill>
                  <a:srgbClr val="0000FF"/>
                </a:solidFill>
                <a:latin typeface="Calibri"/>
                <a:cs typeface="Calibri"/>
              </a:rPr>
              <a:t>dn</a:t>
            </a:r>
            <a:r>
              <a:rPr lang="en-US" sz="2000" dirty="0">
                <a:solidFill>
                  <a:srgbClr val="0000FF"/>
                </a:solidFill>
                <a:latin typeface="Calibri"/>
                <a:cs typeface="Calibri"/>
              </a:rPr>
              <a:t>: </a:t>
            </a:r>
            <a:r>
              <a:rPr lang="en-US" sz="2000" dirty="0" err="1">
                <a:solidFill>
                  <a:srgbClr val="0000FF"/>
                </a:solidFill>
                <a:latin typeface="Calibri"/>
                <a:cs typeface="Calibri"/>
              </a:rPr>
              <a:t>cn</a:t>
            </a:r>
            <a:r>
              <a:rPr lang="en-US" sz="2000" dirty="0" smtClean="0">
                <a:solidFill>
                  <a:srgbClr val="0000FF"/>
                </a:solidFill>
                <a:latin typeface="Calibri"/>
                <a:cs typeface="Calibri"/>
              </a:rPr>
              <a:t>=chapman, </a:t>
            </a:r>
            <a:r>
              <a:rPr lang="en-US" sz="2000" dirty="0" err="1" smtClean="0">
                <a:solidFill>
                  <a:srgbClr val="0000FF"/>
                </a:solidFill>
                <a:latin typeface="Calibri"/>
                <a:cs typeface="Calibri"/>
              </a:rPr>
              <a:t>ou</a:t>
            </a:r>
            <a:r>
              <a:rPr lang="en-US" sz="2000" dirty="0" smtClean="0">
                <a:solidFill>
                  <a:srgbClr val="0000FF"/>
                </a:solidFill>
                <a:latin typeface="Calibri"/>
                <a:cs typeface="Calibri"/>
              </a:rPr>
              <a:t>=employees, dc=pivotal, dc=com</a:t>
            </a:r>
          </a:p>
        </p:txBody>
      </p:sp>
    </p:spTree>
    <p:extLst>
      <p:ext uri="{BB962C8B-B14F-4D97-AF65-F5344CB8AC3E}">
        <p14:creationId xmlns:p14="http://schemas.microsoft.com/office/powerpoint/2010/main" val="93892978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Spring Mobile and Social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Spring Mobile</a:t>
            </a:r>
          </a:p>
          <a:p>
            <a:pPr lvl="1"/>
            <a:r>
              <a:rPr lang="en-US" dirty="0" smtClean="0"/>
              <a:t>MVC interceptor to enable </a:t>
            </a:r>
            <a:r>
              <a:rPr lang="en-US" dirty="0"/>
              <a:t>device </a:t>
            </a:r>
            <a:r>
              <a:rPr lang="en-US" dirty="0" smtClean="0"/>
              <a:t>detection and site-preferences</a:t>
            </a:r>
            <a:endParaRPr lang="en-US" dirty="0"/>
          </a:p>
          <a:p>
            <a:pPr lvl="1"/>
            <a:r>
              <a:rPr lang="en-US" dirty="0" smtClean="0"/>
              <a:t>Automatically redirect to “mobile” site</a:t>
            </a:r>
          </a:p>
          <a:p>
            <a:pPr lvl="1"/>
            <a:r>
              <a:rPr lang="en-US" dirty="0" smtClean="0"/>
              <a:t>Device object available to MVC controllers</a:t>
            </a:r>
          </a:p>
          <a:p>
            <a:r>
              <a:rPr lang="en-US" dirty="0" smtClean="0"/>
              <a:t>Spring Social</a:t>
            </a:r>
          </a:p>
          <a:p>
            <a:pPr lvl="1"/>
            <a:r>
              <a:rPr lang="en-US" dirty="0"/>
              <a:t>H</a:t>
            </a:r>
            <a:r>
              <a:rPr lang="en-US" dirty="0" smtClean="0"/>
              <a:t>andle </a:t>
            </a:r>
            <a:r>
              <a:rPr lang="en-US" dirty="0"/>
              <a:t>user-</a:t>
            </a:r>
            <a:r>
              <a:rPr lang="en-US" dirty="0" smtClean="0"/>
              <a:t>accounts</a:t>
            </a:r>
          </a:p>
          <a:p>
            <a:pPr lvl="1"/>
            <a:r>
              <a:rPr lang="en-US" dirty="0" smtClean="0"/>
              <a:t>Login </a:t>
            </a:r>
            <a:r>
              <a:rPr lang="en-US" dirty="0"/>
              <a:t>using Spring Security </a:t>
            </a:r>
            <a:r>
              <a:rPr lang="en-US" dirty="0" err="1"/>
              <a:t>OAuth</a:t>
            </a:r>
            <a:endParaRPr lang="en-US" dirty="0"/>
          </a:p>
          <a:p>
            <a:pPr lvl="1"/>
            <a:r>
              <a:rPr lang="en-US" dirty="0"/>
              <a:t>Sub-projects for </a:t>
            </a:r>
            <a:r>
              <a:rPr lang="en-US" dirty="0" smtClean="0"/>
              <a:t>accessing Facebook</a:t>
            </a:r>
            <a:r>
              <a:rPr lang="en-US" dirty="0"/>
              <a:t>, Twitter, </a:t>
            </a:r>
            <a:r>
              <a:rPr lang="en-US" dirty="0" smtClean="0"/>
              <a:t>LinkedIn data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4" name="Picture 3" descr="spring-socia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9120" y="3423181"/>
            <a:ext cx="1061905" cy="900000"/>
          </a:xfrm>
          <a:prstGeom prst="rect">
            <a:avLst/>
          </a:prstGeom>
        </p:spPr>
      </p:pic>
      <p:pic>
        <p:nvPicPr>
          <p:cNvPr id="5" name="Picture 4" descr="spring-mobill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3017" y="1848243"/>
            <a:ext cx="874038" cy="9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79787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Spring Android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Provides </a:t>
            </a:r>
            <a:r>
              <a:rPr lang="en-US" dirty="0"/>
              <a:t>components of </a:t>
            </a:r>
            <a:r>
              <a:rPr lang="en-US" dirty="0" smtClean="0"/>
              <a:t>Spring for </a:t>
            </a:r>
            <a:r>
              <a:rPr lang="en-US" dirty="0"/>
              <a:t>use in Android </a:t>
            </a:r>
            <a:r>
              <a:rPr lang="en-US" dirty="0" smtClean="0"/>
              <a:t>apps</a:t>
            </a:r>
            <a:endParaRPr lang="en-US" dirty="0"/>
          </a:p>
          <a:p>
            <a:pPr lvl="1"/>
            <a:r>
              <a:rPr lang="en-US" dirty="0" smtClean="0"/>
              <a:t>REST client </a:t>
            </a:r>
            <a:r>
              <a:rPr lang="en-US" dirty="0"/>
              <a:t>for Android</a:t>
            </a:r>
          </a:p>
          <a:p>
            <a:pPr lvl="1"/>
            <a:r>
              <a:rPr lang="en-US" dirty="0" err="1" smtClean="0"/>
              <a:t>OAuth</a:t>
            </a:r>
            <a:r>
              <a:rPr lang="en-US" dirty="0" smtClean="0"/>
              <a:t> </a:t>
            </a:r>
            <a:r>
              <a:rPr lang="en-US" dirty="0"/>
              <a:t>support for accessing secure </a:t>
            </a:r>
            <a:r>
              <a:rPr lang="en-US" dirty="0" smtClean="0"/>
              <a:t>APIs</a:t>
            </a:r>
          </a:p>
          <a:p>
            <a:pPr lvl="1"/>
            <a:r>
              <a:rPr lang="en-US" dirty="0" smtClean="0"/>
              <a:t>See </a:t>
            </a:r>
            <a:r>
              <a:rPr lang="en-US" dirty="0" smtClean="0">
                <a:solidFill>
                  <a:schemeClr val="bg2"/>
                </a:solidFill>
                <a:hlinkClick r:id="rId2"/>
              </a:rPr>
              <a:t>https</a:t>
            </a:r>
            <a:r>
              <a:rPr lang="en-US" dirty="0">
                <a:solidFill>
                  <a:schemeClr val="bg2"/>
                </a:solidFill>
                <a:hlinkClick r:id="rId2"/>
              </a:rPr>
              <a:t>://spring.io/guides/gs/consuming-rest-android/</a:t>
            </a:r>
            <a:r>
              <a:rPr lang="en-US" dirty="0">
                <a:solidFill>
                  <a:schemeClr val="bg2"/>
                </a:solidFill>
              </a:rPr>
              <a:t> </a:t>
            </a:r>
          </a:p>
          <a:p>
            <a:pPr lvl="1"/>
            <a:endParaRPr lang="en-US" dirty="0"/>
          </a:p>
        </p:txBody>
      </p:sp>
      <p:pic>
        <p:nvPicPr>
          <p:cNvPr id="4" name="Picture 3" descr="spring-androi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0697" y="2486875"/>
            <a:ext cx="2160270" cy="1840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07003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Spring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Support for multiple no-SQL databases</a:t>
            </a:r>
          </a:p>
          <a:p>
            <a:pPr lvl="1"/>
            <a:r>
              <a:rPr lang="en-US" dirty="0" smtClean="0"/>
              <a:t>JPA, Mongo/DB, </a:t>
            </a:r>
            <a:r>
              <a:rPr lang="en-US" dirty="0" err="1" smtClean="0"/>
              <a:t>Redis</a:t>
            </a:r>
            <a:r>
              <a:rPr lang="en-US" dirty="0" smtClean="0"/>
              <a:t>, Gemfire, Neo4j,</a:t>
            </a:r>
            <a:br>
              <a:rPr lang="en-US" dirty="0" smtClean="0"/>
            </a:br>
            <a:r>
              <a:rPr lang="en-US" dirty="0" smtClean="0"/>
              <a:t>Hadoop, JDBC Extensions</a:t>
            </a:r>
          </a:p>
          <a:p>
            <a:pPr lvl="1"/>
            <a:r>
              <a:rPr lang="en-US" dirty="0" smtClean="0"/>
              <a:t>Template classes for database access (like </a:t>
            </a:r>
            <a:r>
              <a:rPr lang="en-US" dirty="0" err="1" smtClean="0">
                <a:latin typeface="Courier New"/>
                <a:cs typeface="Courier New"/>
              </a:rPr>
              <a:t>JdbcTemplate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Annotations for automated persistence (like JPA </a:t>
            </a:r>
            <a:r>
              <a:rPr lang="en-US" dirty="0" smtClean="0">
                <a:latin typeface="Courier New"/>
                <a:cs typeface="Courier New"/>
              </a:rPr>
              <a:t>@Entity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Spring name-spaces for configuration</a:t>
            </a:r>
            <a:endParaRPr lang="en-US" dirty="0"/>
          </a:p>
        </p:txBody>
      </p:sp>
      <p:pic>
        <p:nvPicPr>
          <p:cNvPr id="4" name="Picture 3" descr="spring-dat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8098" y="86778"/>
            <a:ext cx="1866900" cy="1751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82867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90589" y="1811506"/>
            <a:ext cx="5711359" cy="507831"/>
          </a:xfrm>
        </p:spPr>
        <p:txBody>
          <a:bodyPr/>
          <a:lstStyle/>
          <a:p>
            <a:r>
              <a:rPr lang="en-US" dirty="0" smtClean="0"/>
              <a:t>Part 1: Spring Update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90590" y="2633385"/>
            <a:ext cx="6048375" cy="1107995"/>
          </a:xfrm>
        </p:spPr>
        <p:txBody>
          <a:bodyPr/>
          <a:lstStyle/>
          <a:p>
            <a:r>
              <a:rPr lang="en-US" dirty="0" smtClean="0"/>
              <a:t>Paul Chapman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Senior Consultant, </a:t>
            </a:r>
            <a:r>
              <a:rPr lang="en-US" dirty="0"/>
              <a:t>Pivotal</a:t>
            </a:r>
          </a:p>
          <a:p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1"/>
          </p:nvPr>
        </p:nvSpPr>
        <p:spPr>
          <a:xfrm>
            <a:off x="908582" y="3753904"/>
            <a:ext cx="5026550" cy="276999"/>
          </a:xfrm>
        </p:spPr>
        <p:txBody>
          <a:bodyPr/>
          <a:lstStyle/>
          <a:p>
            <a:r>
              <a:rPr lang="en-US" dirty="0" err="1" smtClean="0"/>
              <a:t>pchapman@gopivotal.com</a:t>
            </a:r>
            <a:r>
              <a:rPr lang="en-US" dirty="0" smtClean="0"/>
              <a:t>	  </a:t>
            </a:r>
            <a:endParaRPr lang="en-US" dirty="0"/>
          </a:p>
        </p:txBody>
      </p:sp>
      <p:pic>
        <p:nvPicPr>
          <p:cNvPr id="6" name="Picture 5" descr="spring-i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0103" y="531613"/>
            <a:ext cx="1885754" cy="64763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170826" y="3707737"/>
            <a:ext cx="4447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 err="1" smtClean="0">
                <a:solidFill>
                  <a:schemeClr val="tx1">
                    <a:lumMod val="20000"/>
                    <a:lumOff val="80000"/>
                  </a:schemeClr>
                </a:solidFill>
                <a:latin typeface="Arial"/>
                <a:cs typeface="Arial"/>
              </a:rPr>
              <a:t>GitHub</a:t>
            </a:r>
            <a:r>
              <a:rPr lang="en-US" i="1" dirty="0" smtClean="0">
                <a:solidFill>
                  <a:schemeClr val="tx1">
                    <a:lumMod val="20000"/>
                    <a:lumOff val="80000"/>
                  </a:schemeClr>
                </a:solidFill>
                <a:latin typeface="Arial"/>
                <a:cs typeface="Arial"/>
              </a:rPr>
              <a:t>: paulc4 – these slides and demos</a:t>
            </a:r>
          </a:p>
        </p:txBody>
      </p:sp>
    </p:spTree>
    <p:extLst>
      <p:ext uri="{BB962C8B-B14F-4D97-AF65-F5344CB8AC3E}">
        <p14:creationId xmlns:p14="http://schemas.microsoft.com/office/powerpoint/2010/main" val="419050279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Spring Data – Instant Repositories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1313" indent="-341313">
              <a:buFont typeface="Verdana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dirty="0" smtClean="0"/>
              <a:t>Just one feature of Spring Data</a:t>
            </a:r>
          </a:p>
          <a:p>
            <a:pPr marL="341313" indent="-341313">
              <a:buFont typeface="Verdana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dirty="0" smtClean="0"/>
              <a:t>How</a:t>
            </a:r>
            <a:r>
              <a:rPr lang="en-US" dirty="0"/>
              <a:t>?</a:t>
            </a:r>
          </a:p>
          <a:p>
            <a:pPr marL="741363" lvl="1" indent="-284163">
              <a:buFont typeface="Verdana" charset="0"/>
              <a:buChar char="–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dirty="0"/>
              <a:t>Annotate domain classes suitably to define keys and enable persistence</a:t>
            </a:r>
          </a:p>
          <a:p>
            <a:pPr marL="741363" lvl="1" indent="-284163">
              <a:buFont typeface="Verdana" charset="0"/>
              <a:buChar char="–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dirty="0">
                <a:cs typeface="Verdana" charset="0"/>
              </a:rPr>
              <a:t>Define your repository as an </a:t>
            </a:r>
            <a:r>
              <a:rPr lang="en-US" i="1" dirty="0"/>
              <a:t>interface</a:t>
            </a:r>
          </a:p>
          <a:p>
            <a:pPr marL="341313" indent="-341313">
              <a:buFont typeface="Verdana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dirty="0"/>
              <a:t>Spring will implement it at run-time</a:t>
            </a:r>
          </a:p>
          <a:p>
            <a:pPr marL="741363" lvl="1" indent="-284163">
              <a:buFont typeface="Verdana" charset="0"/>
              <a:buChar char="–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dirty="0"/>
              <a:t>Scans for interfaces extending Repository &lt;T, K&gt;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817878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Spring Data – Mark-up Classes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1313" indent="-341313">
              <a:buFont typeface="Verdana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dirty="0" smtClean="0"/>
              <a:t>You do </a:t>
            </a:r>
            <a:r>
              <a:rPr lang="en-US" dirty="0"/>
              <a:t>this for JPA anyway</a:t>
            </a:r>
          </a:p>
          <a:p>
            <a:pPr marL="741363" lvl="1" indent="-284163">
              <a:buFont typeface="Verdana" charset="0"/>
              <a:buChar char="–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dirty="0"/>
              <a:t>Spring Data defines similar annotations for other storage products </a:t>
            </a:r>
          </a:p>
          <a:p>
            <a:endParaRPr lang="en-US" dirty="0"/>
          </a:p>
        </p:txBody>
      </p:sp>
      <p:sp>
        <p:nvSpPr>
          <p:cNvPr id="4" name="AutoShape 3"/>
          <p:cNvSpPr>
            <a:spLocks noChangeArrowheads="1"/>
          </p:cNvSpPr>
          <p:nvPr/>
        </p:nvSpPr>
        <p:spPr bwMode="auto">
          <a:xfrm>
            <a:off x="528487" y="1830205"/>
            <a:ext cx="5553052" cy="2776857"/>
          </a:xfrm>
          <a:prstGeom prst="roundRect">
            <a:avLst>
              <a:gd name="adj" fmla="val 60"/>
            </a:avLst>
          </a:prstGeom>
          <a:solidFill>
            <a:srgbClr val="FFFFCC"/>
          </a:solidFill>
          <a:ln w="936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5000" rIns="90000" bIns="45000" anchor="ctr"/>
          <a:lstStyle/>
          <a:p>
            <a:pPr eaLnBrk="1" hangingPunct="1">
              <a:lnSpc>
                <a:spcPct val="100000"/>
              </a:lnSpc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AU" sz="1400" dirty="0">
                <a:solidFill>
                  <a:srgbClr val="4C4C4C"/>
                </a:solidFill>
                <a:latin typeface="Monaco"/>
                <a:cs typeface="Monaco"/>
              </a:rPr>
              <a:t>@Entity @Table</a:t>
            </a:r>
            <a:r>
              <a:rPr lang="en-AU" sz="1400" dirty="0">
                <a:solidFill>
                  <a:srgbClr val="000000"/>
                </a:solidFill>
                <a:latin typeface="Monaco"/>
                <a:cs typeface="Monaco"/>
              </a:rPr>
              <a:t>(...)</a:t>
            </a:r>
          </a:p>
          <a:p>
            <a:pPr eaLnBrk="1" hangingPunct="1">
              <a:lnSpc>
                <a:spcPct val="100000"/>
              </a:lnSpc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AU" sz="1400" b="1" dirty="0">
                <a:solidFill>
                  <a:srgbClr val="7F0055"/>
                </a:solidFill>
                <a:latin typeface="Monaco"/>
                <a:cs typeface="Monaco"/>
              </a:rPr>
              <a:t>public</a:t>
            </a:r>
            <a:r>
              <a:rPr lang="en-AU" sz="1400" dirty="0">
                <a:solidFill>
                  <a:srgbClr val="000000"/>
                </a:solidFill>
                <a:latin typeface="Monaco"/>
                <a:cs typeface="Monaco"/>
              </a:rPr>
              <a:t> </a:t>
            </a:r>
            <a:r>
              <a:rPr lang="en-AU" sz="1400" b="1" dirty="0">
                <a:solidFill>
                  <a:srgbClr val="7F0055"/>
                </a:solidFill>
                <a:latin typeface="Monaco"/>
                <a:cs typeface="Monaco"/>
              </a:rPr>
              <a:t>class</a:t>
            </a:r>
            <a:r>
              <a:rPr lang="en-AU" sz="1400" dirty="0">
                <a:solidFill>
                  <a:srgbClr val="000000"/>
                </a:solidFill>
                <a:latin typeface="Monaco"/>
                <a:cs typeface="Monaco"/>
              </a:rPr>
              <a:t> Customer {</a:t>
            </a:r>
          </a:p>
          <a:p>
            <a:pPr eaLnBrk="1" hangingPunct="1">
              <a:lnSpc>
                <a:spcPct val="100000"/>
              </a:lnSpc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AU" sz="1400" dirty="0">
              <a:solidFill>
                <a:srgbClr val="008080"/>
              </a:solidFill>
              <a:latin typeface="Monaco"/>
              <a:cs typeface="Monaco"/>
            </a:endParaRPr>
          </a:p>
          <a:p>
            <a:pPr eaLnBrk="1" hangingPunct="1">
              <a:lnSpc>
                <a:spcPct val="100000"/>
              </a:lnSpc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AU" sz="1400" dirty="0">
                <a:solidFill>
                  <a:srgbClr val="000000"/>
                </a:solidFill>
                <a:latin typeface="Monaco"/>
                <a:cs typeface="Monaco"/>
              </a:rPr>
              <a:t>  </a:t>
            </a:r>
            <a:r>
              <a:rPr lang="en-AU" sz="1400" dirty="0">
                <a:solidFill>
                  <a:srgbClr val="4C4C4C"/>
                </a:solidFill>
                <a:latin typeface="Monaco"/>
                <a:cs typeface="Monaco"/>
              </a:rPr>
              <a:t>@Id</a:t>
            </a:r>
          </a:p>
          <a:p>
            <a:pPr eaLnBrk="1" hangingPunct="1">
              <a:lnSpc>
                <a:spcPct val="100000"/>
              </a:lnSpc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AU" sz="1400" dirty="0">
                <a:solidFill>
                  <a:srgbClr val="4C4C4C"/>
                </a:solidFill>
                <a:latin typeface="Monaco"/>
                <a:cs typeface="Monaco"/>
              </a:rPr>
              <a:t>  @</a:t>
            </a:r>
            <a:r>
              <a:rPr lang="en-AU" sz="1400" dirty="0" err="1">
                <a:solidFill>
                  <a:srgbClr val="4C4C4C"/>
                </a:solidFill>
                <a:latin typeface="Monaco"/>
                <a:cs typeface="Monaco"/>
              </a:rPr>
              <a:t>GeneratedValue</a:t>
            </a:r>
            <a:r>
              <a:rPr lang="en-AU" sz="1400" dirty="0">
                <a:solidFill>
                  <a:srgbClr val="000000"/>
                </a:solidFill>
                <a:latin typeface="Monaco"/>
                <a:cs typeface="Monaco"/>
              </a:rPr>
              <a:t>(strategy = </a:t>
            </a:r>
            <a:r>
              <a:rPr lang="en-AU" sz="1400" dirty="0" err="1">
                <a:solidFill>
                  <a:srgbClr val="000000"/>
                </a:solidFill>
                <a:latin typeface="Monaco"/>
                <a:cs typeface="Monaco"/>
              </a:rPr>
              <a:t>GenerationType.AUTO</a:t>
            </a:r>
            <a:r>
              <a:rPr lang="en-AU" sz="1400" dirty="0">
                <a:solidFill>
                  <a:srgbClr val="000000"/>
                </a:solidFill>
                <a:latin typeface="Monaco"/>
                <a:cs typeface="Monaco"/>
              </a:rPr>
              <a:t>)</a:t>
            </a:r>
          </a:p>
          <a:p>
            <a:pPr eaLnBrk="1" hangingPunct="1">
              <a:lnSpc>
                <a:spcPct val="100000"/>
              </a:lnSpc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AU" sz="1400" dirty="0">
                <a:solidFill>
                  <a:srgbClr val="000000"/>
                </a:solidFill>
                <a:latin typeface="Monaco"/>
                <a:cs typeface="Monaco"/>
              </a:rPr>
              <a:t>  </a:t>
            </a:r>
            <a:r>
              <a:rPr lang="en-AU" sz="1400" b="1" dirty="0">
                <a:solidFill>
                  <a:srgbClr val="7F0055"/>
                </a:solidFill>
                <a:latin typeface="Monaco"/>
                <a:cs typeface="Monaco"/>
              </a:rPr>
              <a:t>private</a:t>
            </a:r>
            <a:r>
              <a:rPr lang="en-AU" sz="1400" dirty="0">
                <a:solidFill>
                  <a:srgbClr val="000000"/>
                </a:solidFill>
                <a:latin typeface="Monaco"/>
                <a:cs typeface="Monaco"/>
              </a:rPr>
              <a:t> Long </a:t>
            </a:r>
            <a:r>
              <a:rPr lang="en-AU" sz="1400" dirty="0">
                <a:solidFill>
                  <a:srgbClr val="0000C0"/>
                </a:solidFill>
                <a:latin typeface="Monaco"/>
                <a:cs typeface="Monaco"/>
              </a:rPr>
              <a:t>id</a:t>
            </a:r>
            <a:r>
              <a:rPr lang="en-AU" sz="1400" dirty="0">
                <a:solidFill>
                  <a:srgbClr val="000000"/>
                </a:solidFill>
                <a:latin typeface="Monaco"/>
                <a:cs typeface="Monaco"/>
              </a:rPr>
              <a:t>;</a:t>
            </a:r>
          </a:p>
          <a:p>
            <a:pPr eaLnBrk="1" hangingPunct="1">
              <a:lnSpc>
                <a:spcPct val="100000"/>
              </a:lnSpc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AU" sz="1400" dirty="0">
              <a:solidFill>
                <a:srgbClr val="000000"/>
              </a:solidFill>
              <a:latin typeface="Monaco"/>
              <a:cs typeface="Monaco"/>
            </a:endParaRPr>
          </a:p>
          <a:p>
            <a:pPr eaLnBrk="1" hangingPunct="1">
              <a:lnSpc>
                <a:spcPct val="100000"/>
              </a:lnSpc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AU" sz="1400" dirty="0">
                <a:solidFill>
                  <a:srgbClr val="000000"/>
                </a:solidFill>
                <a:latin typeface="Monaco"/>
                <a:cs typeface="Monaco"/>
              </a:rPr>
              <a:t>  </a:t>
            </a:r>
            <a:r>
              <a:rPr lang="en-AU" sz="1400" b="1" dirty="0">
                <a:solidFill>
                  <a:srgbClr val="7F0055"/>
                </a:solidFill>
                <a:latin typeface="Monaco"/>
                <a:cs typeface="Monaco"/>
              </a:rPr>
              <a:t>private</a:t>
            </a:r>
            <a:r>
              <a:rPr lang="en-AU" sz="1400" dirty="0">
                <a:solidFill>
                  <a:srgbClr val="000000"/>
                </a:solidFill>
                <a:latin typeface="Monaco"/>
                <a:cs typeface="Monaco"/>
              </a:rPr>
              <a:t> Date </a:t>
            </a:r>
            <a:r>
              <a:rPr lang="en-AU" sz="1400" dirty="0" err="1">
                <a:solidFill>
                  <a:srgbClr val="0000C0"/>
                </a:solidFill>
                <a:latin typeface="Monaco"/>
                <a:cs typeface="Monaco"/>
              </a:rPr>
              <a:t>firstOrderDate</a:t>
            </a:r>
            <a:r>
              <a:rPr lang="en-AU" sz="1400" dirty="0">
                <a:solidFill>
                  <a:srgbClr val="000000"/>
                </a:solidFill>
                <a:latin typeface="Monaco"/>
                <a:cs typeface="Monaco"/>
              </a:rPr>
              <a:t>;</a:t>
            </a:r>
          </a:p>
          <a:p>
            <a:pPr eaLnBrk="1" hangingPunct="1">
              <a:lnSpc>
                <a:spcPct val="100000"/>
              </a:lnSpc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AU" sz="1400" dirty="0">
                <a:solidFill>
                  <a:srgbClr val="000000"/>
                </a:solidFill>
                <a:latin typeface="Monaco"/>
                <a:cs typeface="Monaco"/>
              </a:rPr>
              <a:t>  </a:t>
            </a:r>
            <a:r>
              <a:rPr lang="en-AU" sz="1400" b="1" dirty="0">
                <a:solidFill>
                  <a:srgbClr val="7F0055"/>
                </a:solidFill>
                <a:latin typeface="Monaco"/>
                <a:cs typeface="Monaco"/>
              </a:rPr>
              <a:t>private</a:t>
            </a:r>
            <a:r>
              <a:rPr lang="en-AU" sz="1400" dirty="0">
                <a:solidFill>
                  <a:srgbClr val="000000"/>
                </a:solidFill>
                <a:latin typeface="Monaco"/>
                <a:cs typeface="Monaco"/>
              </a:rPr>
              <a:t> String </a:t>
            </a:r>
            <a:r>
              <a:rPr lang="en-AU" sz="1400" dirty="0">
                <a:solidFill>
                  <a:srgbClr val="0000C0"/>
                </a:solidFill>
                <a:latin typeface="Monaco"/>
                <a:cs typeface="Monaco"/>
              </a:rPr>
              <a:t>email</a:t>
            </a:r>
            <a:r>
              <a:rPr lang="en-AU" sz="1400" dirty="0">
                <a:solidFill>
                  <a:srgbClr val="000000"/>
                </a:solidFill>
                <a:latin typeface="Monaco"/>
                <a:cs typeface="Monaco"/>
              </a:rPr>
              <a:t>;</a:t>
            </a:r>
          </a:p>
          <a:p>
            <a:pPr eaLnBrk="1" hangingPunct="1">
              <a:lnSpc>
                <a:spcPct val="100000"/>
              </a:lnSpc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AU" sz="1400" dirty="0">
              <a:solidFill>
                <a:srgbClr val="000000"/>
              </a:solidFill>
              <a:latin typeface="Monaco"/>
              <a:cs typeface="Monaco"/>
            </a:endParaRPr>
          </a:p>
          <a:p>
            <a:pPr eaLnBrk="1" hangingPunct="1">
              <a:lnSpc>
                <a:spcPct val="100000"/>
              </a:lnSpc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AU" sz="1400" dirty="0">
                <a:solidFill>
                  <a:srgbClr val="000000"/>
                </a:solidFill>
                <a:latin typeface="Monaco"/>
                <a:cs typeface="Monaco"/>
              </a:rPr>
              <a:t>  </a:t>
            </a:r>
            <a:r>
              <a:rPr lang="en-AU" sz="1400" dirty="0">
                <a:solidFill>
                  <a:srgbClr val="355E00"/>
                </a:solidFill>
                <a:latin typeface="Monaco"/>
                <a:cs typeface="Monaco"/>
              </a:rPr>
              <a:t>// </a:t>
            </a:r>
            <a:r>
              <a:rPr lang="en-AU" sz="1600" dirty="0">
                <a:solidFill>
                  <a:srgbClr val="355E00"/>
                </a:solidFill>
                <a:latin typeface="Monaco"/>
                <a:cs typeface="Monaco"/>
              </a:rPr>
              <a:t>Other data-members</a:t>
            </a:r>
          </a:p>
          <a:p>
            <a:pPr eaLnBrk="1" hangingPunct="1">
              <a:lnSpc>
                <a:spcPct val="100000"/>
              </a:lnSpc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AU" sz="1600" dirty="0">
                <a:solidFill>
                  <a:srgbClr val="000000"/>
                </a:solidFill>
                <a:latin typeface="Monaco"/>
                <a:cs typeface="Monaco"/>
              </a:rPr>
              <a:t>}</a:t>
            </a:r>
          </a:p>
        </p:txBody>
      </p:sp>
      <p:sp>
        <p:nvSpPr>
          <p:cNvPr id="5" name="AutoShape 4"/>
          <p:cNvSpPr>
            <a:spLocks noChangeArrowheads="1"/>
          </p:cNvSpPr>
          <p:nvPr/>
        </p:nvSpPr>
        <p:spPr bwMode="auto">
          <a:xfrm>
            <a:off x="5657359" y="1980091"/>
            <a:ext cx="2976562" cy="709992"/>
          </a:xfrm>
          <a:prstGeom prst="roundRect">
            <a:avLst>
              <a:gd name="adj" fmla="val 60"/>
            </a:avLst>
          </a:prstGeom>
          <a:solidFill>
            <a:srgbClr val="FFFFCC"/>
          </a:solidFill>
          <a:ln w="936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5000" rIns="90000" bIns="45000" anchor="ctr"/>
          <a:lstStyle/>
          <a:p>
            <a:pPr eaLnBrk="1" hangingPunct="1">
              <a:lnSpc>
                <a:spcPct val="100000"/>
              </a:lnSpc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AU" sz="1400" dirty="0">
                <a:solidFill>
                  <a:srgbClr val="4C4C4C"/>
                </a:solidFill>
                <a:latin typeface="Monaco"/>
                <a:cs typeface="Monaco"/>
              </a:rPr>
              <a:t>@Document</a:t>
            </a:r>
          </a:p>
          <a:p>
            <a:pPr eaLnBrk="1" hangingPunct="1">
              <a:lnSpc>
                <a:spcPct val="100000"/>
              </a:lnSpc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AU" sz="1400" b="1" dirty="0">
                <a:solidFill>
                  <a:srgbClr val="7F0055"/>
                </a:solidFill>
                <a:latin typeface="Monaco"/>
                <a:cs typeface="Monaco"/>
              </a:rPr>
              <a:t>public</a:t>
            </a:r>
            <a:r>
              <a:rPr lang="en-AU" sz="1400" dirty="0">
                <a:solidFill>
                  <a:srgbClr val="000000"/>
                </a:solidFill>
                <a:latin typeface="Monaco"/>
                <a:cs typeface="Monaco"/>
              </a:rPr>
              <a:t> </a:t>
            </a:r>
            <a:r>
              <a:rPr lang="en-AU" sz="1400" b="1" dirty="0">
                <a:solidFill>
                  <a:srgbClr val="7F0055"/>
                </a:solidFill>
                <a:latin typeface="Monaco"/>
                <a:cs typeface="Monaco"/>
              </a:rPr>
              <a:t>class</a:t>
            </a:r>
            <a:r>
              <a:rPr lang="en-AU" sz="1400" dirty="0">
                <a:solidFill>
                  <a:srgbClr val="000000"/>
                </a:solidFill>
                <a:latin typeface="Monaco"/>
                <a:cs typeface="Monaco"/>
              </a:rPr>
              <a:t> Customer {</a:t>
            </a:r>
          </a:p>
          <a:p>
            <a:pPr eaLnBrk="1" hangingPunct="1">
              <a:lnSpc>
                <a:spcPct val="100000"/>
              </a:lnSpc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AU" sz="1400" dirty="0">
                <a:solidFill>
                  <a:srgbClr val="000000"/>
                </a:solidFill>
                <a:latin typeface="Monaco"/>
                <a:cs typeface="Monaco"/>
              </a:rPr>
              <a:t>   ... </a:t>
            </a:r>
          </a:p>
        </p:txBody>
      </p:sp>
      <p:sp>
        <p:nvSpPr>
          <p:cNvPr id="6" name="AutoShape 5"/>
          <p:cNvSpPr>
            <a:spLocks noChangeArrowheads="1"/>
          </p:cNvSpPr>
          <p:nvPr/>
        </p:nvSpPr>
        <p:spPr bwMode="auto">
          <a:xfrm>
            <a:off x="5657359" y="3562349"/>
            <a:ext cx="2976562" cy="737049"/>
          </a:xfrm>
          <a:prstGeom prst="roundRect">
            <a:avLst>
              <a:gd name="adj" fmla="val 60"/>
            </a:avLst>
          </a:prstGeom>
          <a:solidFill>
            <a:srgbClr val="FFFFCC"/>
          </a:solidFill>
          <a:ln w="936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5000" rIns="90000" bIns="45000" anchor="ctr"/>
          <a:lstStyle/>
          <a:p>
            <a:pPr eaLnBrk="1" hangingPunct="1">
              <a:lnSpc>
                <a:spcPct val="100000"/>
              </a:lnSpc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AU" sz="1400" dirty="0">
                <a:solidFill>
                  <a:srgbClr val="4C4C4C"/>
                </a:solidFill>
                <a:latin typeface="Monaco"/>
                <a:cs typeface="Monaco"/>
              </a:rPr>
              <a:t>@Region</a:t>
            </a:r>
          </a:p>
          <a:p>
            <a:pPr eaLnBrk="1" hangingPunct="1">
              <a:lnSpc>
                <a:spcPct val="100000"/>
              </a:lnSpc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AU" sz="1400" b="1" dirty="0">
                <a:solidFill>
                  <a:srgbClr val="7F0055"/>
                </a:solidFill>
                <a:latin typeface="Monaco"/>
                <a:cs typeface="Monaco"/>
              </a:rPr>
              <a:t>public</a:t>
            </a:r>
            <a:r>
              <a:rPr lang="en-AU" sz="1400" dirty="0">
                <a:solidFill>
                  <a:srgbClr val="000000"/>
                </a:solidFill>
                <a:latin typeface="Monaco"/>
                <a:cs typeface="Monaco"/>
              </a:rPr>
              <a:t> </a:t>
            </a:r>
            <a:r>
              <a:rPr lang="en-AU" sz="1400" b="1" dirty="0">
                <a:solidFill>
                  <a:srgbClr val="7F0055"/>
                </a:solidFill>
                <a:latin typeface="Monaco"/>
                <a:cs typeface="Monaco"/>
              </a:rPr>
              <a:t>class</a:t>
            </a:r>
            <a:r>
              <a:rPr lang="en-AU" sz="1400" dirty="0">
                <a:solidFill>
                  <a:srgbClr val="000000"/>
                </a:solidFill>
                <a:latin typeface="Monaco"/>
                <a:cs typeface="Monaco"/>
              </a:rPr>
              <a:t> Customer {</a:t>
            </a:r>
          </a:p>
          <a:p>
            <a:pPr eaLnBrk="1" hangingPunct="1">
              <a:lnSpc>
                <a:spcPct val="100000"/>
              </a:lnSpc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AU" sz="1400" dirty="0">
                <a:solidFill>
                  <a:srgbClr val="000000"/>
                </a:solidFill>
                <a:latin typeface="Monaco"/>
                <a:cs typeface="Monaco"/>
              </a:rPr>
              <a:t>   ... </a:t>
            </a:r>
          </a:p>
        </p:txBody>
      </p:sp>
      <p:sp>
        <p:nvSpPr>
          <p:cNvPr id="7" name="AutoShape 6"/>
          <p:cNvSpPr>
            <a:spLocks noChangeArrowheads="1"/>
          </p:cNvSpPr>
          <p:nvPr/>
        </p:nvSpPr>
        <p:spPr bwMode="auto">
          <a:xfrm>
            <a:off x="3625350" y="3928625"/>
            <a:ext cx="1620077" cy="575883"/>
          </a:xfrm>
          <a:prstGeom prst="roundRect">
            <a:avLst>
              <a:gd name="adj" fmla="val 227"/>
            </a:avLst>
          </a:prstGeom>
          <a:solidFill>
            <a:srgbClr val="FFFFFF"/>
          </a:solidFill>
          <a:ln w="9360" cap="flat">
            <a:solidFill>
              <a:srgbClr val="8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5000" rIns="90000" bIns="45000" anchor="ctr" anchorCtr="1"/>
          <a:lstStyle/>
          <a:p>
            <a:pPr algn="ctr" eaLnBrk="1" hangingPunct="1">
              <a:lnSpc>
                <a:spcPct val="100000"/>
              </a:lnSpc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AU" i="1" dirty="0">
                <a:solidFill>
                  <a:srgbClr val="800000"/>
                </a:solidFill>
                <a:latin typeface="Verdana" charset="0"/>
              </a:rPr>
              <a:t>JPA – </a:t>
            </a:r>
            <a:r>
              <a:rPr lang="en-AU" i="1" dirty="0" smtClean="0">
                <a:solidFill>
                  <a:srgbClr val="800000"/>
                </a:solidFill>
                <a:latin typeface="Verdana" charset="0"/>
              </a:rPr>
              <a:t>map</a:t>
            </a:r>
          </a:p>
          <a:p>
            <a:pPr algn="ctr" eaLnBrk="1" hangingPunct="1">
              <a:lnSpc>
                <a:spcPct val="100000"/>
              </a:lnSpc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AU" i="1" dirty="0" smtClean="0">
                <a:solidFill>
                  <a:srgbClr val="800000"/>
                </a:solidFill>
                <a:latin typeface="Verdana" charset="0"/>
              </a:rPr>
              <a:t>to </a:t>
            </a:r>
            <a:r>
              <a:rPr lang="en-AU" i="1" dirty="0">
                <a:solidFill>
                  <a:srgbClr val="800000"/>
                </a:solidFill>
                <a:latin typeface="Verdana" charset="0"/>
              </a:rPr>
              <a:t>a Table</a:t>
            </a:r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6822999" y="4173178"/>
            <a:ext cx="1924636" cy="560105"/>
          </a:xfrm>
          <a:prstGeom prst="roundRect">
            <a:avLst>
              <a:gd name="adj" fmla="val 227"/>
            </a:avLst>
          </a:prstGeom>
          <a:solidFill>
            <a:srgbClr val="FFFFFF"/>
          </a:solidFill>
          <a:ln w="9360" cap="flat">
            <a:solidFill>
              <a:srgbClr val="8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5000" rIns="90000" bIns="45000" anchor="ctr" anchorCtr="1"/>
          <a:lstStyle/>
          <a:p>
            <a:pPr eaLnBrk="1" hangingPunct="1">
              <a:lnSpc>
                <a:spcPct val="100000"/>
              </a:lnSpc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AU" i="1" dirty="0">
                <a:solidFill>
                  <a:srgbClr val="800000"/>
                </a:solidFill>
                <a:latin typeface="Verdana" charset="0"/>
              </a:rPr>
              <a:t>Gemfire – </a:t>
            </a:r>
            <a:r>
              <a:rPr lang="en-AU" i="1" dirty="0" smtClean="0">
                <a:solidFill>
                  <a:srgbClr val="800000"/>
                </a:solidFill>
                <a:latin typeface="Verdana" charset="0"/>
              </a:rPr>
              <a:t>map</a:t>
            </a:r>
          </a:p>
          <a:p>
            <a:pPr eaLnBrk="1" hangingPunct="1">
              <a:lnSpc>
                <a:spcPct val="100000"/>
              </a:lnSpc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AU" i="1" dirty="0" smtClean="0">
                <a:solidFill>
                  <a:srgbClr val="800000"/>
                </a:solidFill>
                <a:latin typeface="Verdana" charset="0"/>
              </a:rPr>
              <a:t>to a region</a:t>
            </a:r>
            <a:endParaRPr lang="en-AU" i="1" dirty="0">
              <a:solidFill>
                <a:srgbClr val="800000"/>
              </a:solidFill>
              <a:latin typeface="Verdana" charset="0"/>
            </a:endParaRPr>
          </a:p>
        </p:txBody>
      </p:sp>
      <p:sp>
        <p:nvSpPr>
          <p:cNvPr id="9" name="AutoShape 8"/>
          <p:cNvSpPr>
            <a:spLocks noChangeArrowheads="1"/>
          </p:cNvSpPr>
          <p:nvPr/>
        </p:nvSpPr>
        <p:spPr bwMode="auto">
          <a:xfrm>
            <a:off x="6444115" y="2622640"/>
            <a:ext cx="2465387" cy="525065"/>
          </a:xfrm>
          <a:prstGeom prst="roundRect">
            <a:avLst>
              <a:gd name="adj" fmla="val 227"/>
            </a:avLst>
          </a:prstGeom>
          <a:solidFill>
            <a:srgbClr val="FFFFFF"/>
          </a:solidFill>
          <a:ln w="9360" cap="flat">
            <a:solidFill>
              <a:srgbClr val="8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5000" rIns="90000" bIns="45000" anchor="ctr" anchorCtr="1"/>
          <a:lstStyle/>
          <a:p>
            <a:pPr eaLnBrk="1" hangingPunct="1">
              <a:lnSpc>
                <a:spcPct val="100000"/>
              </a:lnSpc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AU" i="1" dirty="0" err="1">
                <a:solidFill>
                  <a:srgbClr val="800000"/>
                </a:solidFill>
                <a:latin typeface="Verdana" charset="0"/>
              </a:rPr>
              <a:t>MongoDB</a:t>
            </a:r>
            <a:r>
              <a:rPr lang="en-AU" i="1" dirty="0">
                <a:solidFill>
                  <a:srgbClr val="800000"/>
                </a:solidFill>
                <a:latin typeface="Verdana" charset="0"/>
              </a:rPr>
              <a:t> – map to a JSON document</a:t>
            </a:r>
          </a:p>
        </p:txBody>
      </p:sp>
    </p:spTree>
    <p:extLst>
      <p:ext uri="{BB962C8B-B14F-4D97-AF65-F5344CB8AC3E}">
        <p14:creationId xmlns:p14="http://schemas.microsoft.com/office/powerpoint/2010/main" val="284381813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Spring Data – Extend Predefined Interfaces</a:t>
            </a:r>
            <a:endParaRPr lang="en-US" dirty="0"/>
          </a:p>
        </p:txBody>
      </p:sp>
      <p:sp>
        <p:nvSpPr>
          <p:cNvPr id="4" name="AutoShape 3"/>
          <p:cNvSpPr>
            <a:spLocks noChangeArrowheads="1"/>
          </p:cNvSpPr>
          <p:nvPr/>
        </p:nvSpPr>
        <p:spPr bwMode="auto">
          <a:xfrm>
            <a:off x="300634" y="915102"/>
            <a:ext cx="8312909" cy="3368519"/>
          </a:xfrm>
          <a:prstGeom prst="roundRect">
            <a:avLst>
              <a:gd name="adj" fmla="val 46"/>
            </a:avLst>
          </a:prstGeom>
          <a:solidFill>
            <a:srgbClr val="FFFFCC"/>
          </a:solidFill>
          <a:ln w="936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126000" rIns="90000" bIns="126000" anchor="ctr"/>
          <a:lstStyle/>
          <a:p>
            <a:pPr eaLnBrk="1" hangingPunct="1">
              <a:lnSpc>
                <a:spcPct val="100000"/>
              </a:lnSpc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AU" sz="1600" b="1" dirty="0">
                <a:solidFill>
                  <a:srgbClr val="7F0055"/>
                </a:solidFill>
                <a:latin typeface="Monaco"/>
                <a:cs typeface="Monaco"/>
              </a:rPr>
              <a:t>public</a:t>
            </a:r>
            <a:r>
              <a:rPr lang="en-AU" sz="1600" dirty="0">
                <a:solidFill>
                  <a:srgbClr val="000000"/>
                </a:solidFill>
                <a:latin typeface="Monaco"/>
                <a:cs typeface="Monaco"/>
              </a:rPr>
              <a:t> </a:t>
            </a:r>
            <a:r>
              <a:rPr lang="en-AU" sz="1600" b="1" dirty="0">
                <a:solidFill>
                  <a:srgbClr val="7F0055"/>
                </a:solidFill>
                <a:latin typeface="Monaco"/>
                <a:cs typeface="Monaco"/>
              </a:rPr>
              <a:t>interface</a:t>
            </a:r>
            <a:r>
              <a:rPr lang="en-AU" sz="1600" dirty="0">
                <a:solidFill>
                  <a:srgbClr val="000000"/>
                </a:solidFill>
                <a:latin typeface="Monaco"/>
                <a:cs typeface="Monaco"/>
              </a:rPr>
              <a:t> </a:t>
            </a:r>
            <a:r>
              <a:rPr lang="en-AU" sz="1600" dirty="0" err="1">
                <a:solidFill>
                  <a:srgbClr val="000000"/>
                </a:solidFill>
                <a:latin typeface="Monaco"/>
                <a:cs typeface="Monaco"/>
              </a:rPr>
              <a:t>CrudRepository</a:t>
            </a:r>
            <a:r>
              <a:rPr lang="en-AU" sz="1600" dirty="0">
                <a:solidFill>
                  <a:srgbClr val="000000"/>
                </a:solidFill>
                <a:latin typeface="Monaco"/>
                <a:cs typeface="Monaco"/>
              </a:rPr>
              <a:t>&lt;T, ID</a:t>
            </a:r>
          </a:p>
          <a:p>
            <a:pPr eaLnBrk="1" hangingPunct="1">
              <a:lnSpc>
                <a:spcPct val="100000"/>
              </a:lnSpc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AU" sz="1600" dirty="0">
                <a:solidFill>
                  <a:srgbClr val="000000"/>
                </a:solidFill>
                <a:latin typeface="Monaco"/>
                <a:cs typeface="Monaco"/>
              </a:rPr>
              <a:t>       </a:t>
            </a:r>
            <a:r>
              <a:rPr lang="en-AU" sz="1600" b="1" dirty="0">
                <a:solidFill>
                  <a:srgbClr val="7F0055"/>
                </a:solidFill>
                <a:latin typeface="Monaco"/>
                <a:cs typeface="Monaco"/>
              </a:rPr>
              <a:t>extends</a:t>
            </a:r>
            <a:r>
              <a:rPr lang="en-AU" sz="1600" dirty="0">
                <a:solidFill>
                  <a:srgbClr val="000000"/>
                </a:solidFill>
                <a:latin typeface="Monaco"/>
                <a:cs typeface="Monaco"/>
              </a:rPr>
              <a:t> </a:t>
            </a:r>
            <a:r>
              <a:rPr lang="en-AU" sz="1600" dirty="0" err="1">
                <a:solidFill>
                  <a:srgbClr val="000000"/>
                </a:solidFill>
                <a:latin typeface="Monaco"/>
                <a:cs typeface="Monaco"/>
              </a:rPr>
              <a:t>Serializable</a:t>
            </a:r>
            <a:r>
              <a:rPr lang="en-AU" sz="1600" dirty="0">
                <a:solidFill>
                  <a:srgbClr val="000000"/>
                </a:solidFill>
                <a:latin typeface="Monaco"/>
                <a:cs typeface="Monaco"/>
              </a:rPr>
              <a:t>&gt; </a:t>
            </a:r>
            <a:r>
              <a:rPr lang="en-AU" sz="1600" b="1" dirty="0">
                <a:solidFill>
                  <a:srgbClr val="7F0055"/>
                </a:solidFill>
                <a:latin typeface="Monaco"/>
                <a:cs typeface="Monaco"/>
              </a:rPr>
              <a:t>extends</a:t>
            </a:r>
            <a:r>
              <a:rPr lang="en-AU" sz="1600" dirty="0">
                <a:solidFill>
                  <a:srgbClr val="000000"/>
                </a:solidFill>
                <a:latin typeface="Monaco"/>
                <a:cs typeface="Monaco"/>
              </a:rPr>
              <a:t> Repository&lt;T, ID&gt; {</a:t>
            </a:r>
          </a:p>
          <a:p>
            <a:pPr eaLnBrk="1" hangingPunct="1">
              <a:lnSpc>
                <a:spcPct val="100000"/>
              </a:lnSpc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AU" sz="1600" dirty="0">
              <a:solidFill>
                <a:srgbClr val="000000"/>
              </a:solidFill>
              <a:latin typeface="Monaco"/>
              <a:cs typeface="Monaco"/>
            </a:endParaRPr>
          </a:p>
          <a:p>
            <a:pPr eaLnBrk="1" hangingPunct="1">
              <a:lnSpc>
                <a:spcPct val="100000"/>
              </a:lnSpc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AU" sz="1600" dirty="0">
                <a:solidFill>
                  <a:srgbClr val="000000"/>
                </a:solidFill>
                <a:latin typeface="Monaco"/>
                <a:cs typeface="Monaco"/>
              </a:rPr>
              <a:t>    </a:t>
            </a:r>
            <a:r>
              <a:rPr lang="en-AU" sz="1600" b="1" dirty="0">
                <a:solidFill>
                  <a:srgbClr val="7F0055"/>
                </a:solidFill>
                <a:latin typeface="Monaco"/>
                <a:cs typeface="Monaco"/>
              </a:rPr>
              <a:t>public</a:t>
            </a:r>
            <a:r>
              <a:rPr lang="en-AU" sz="1600" dirty="0">
                <a:solidFill>
                  <a:srgbClr val="000000"/>
                </a:solidFill>
                <a:latin typeface="Monaco"/>
                <a:cs typeface="Monaco"/>
              </a:rPr>
              <a:t> &lt;S </a:t>
            </a:r>
            <a:r>
              <a:rPr lang="en-AU" sz="1600" b="1" dirty="0">
                <a:solidFill>
                  <a:srgbClr val="7F0055"/>
                </a:solidFill>
                <a:latin typeface="Monaco"/>
                <a:cs typeface="Monaco"/>
              </a:rPr>
              <a:t>extends</a:t>
            </a:r>
            <a:r>
              <a:rPr lang="en-AU" sz="1600" dirty="0">
                <a:solidFill>
                  <a:srgbClr val="000000"/>
                </a:solidFill>
                <a:latin typeface="Monaco"/>
                <a:cs typeface="Monaco"/>
              </a:rPr>
              <a:t> T&gt; save(S entity);</a:t>
            </a:r>
          </a:p>
          <a:p>
            <a:pPr eaLnBrk="1" hangingPunct="1">
              <a:lnSpc>
                <a:spcPct val="100000"/>
              </a:lnSpc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AU" sz="1600" dirty="0">
                <a:solidFill>
                  <a:srgbClr val="000000"/>
                </a:solidFill>
                <a:latin typeface="Monaco"/>
                <a:cs typeface="Monaco"/>
              </a:rPr>
              <a:t>    </a:t>
            </a:r>
            <a:r>
              <a:rPr lang="en-AU" sz="1600" b="1" dirty="0">
                <a:solidFill>
                  <a:srgbClr val="7F0055"/>
                </a:solidFill>
                <a:latin typeface="Monaco"/>
                <a:cs typeface="Monaco"/>
              </a:rPr>
              <a:t>public</a:t>
            </a:r>
            <a:r>
              <a:rPr lang="en-AU" sz="1600" dirty="0">
                <a:solidFill>
                  <a:srgbClr val="000000"/>
                </a:solidFill>
                <a:latin typeface="Monaco"/>
                <a:cs typeface="Monaco"/>
              </a:rPr>
              <a:t> &lt;S </a:t>
            </a:r>
            <a:r>
              <a:rPr lang="en-AU" sz="1600" b="1" dirty="0">
                <a:solidFill>
                  <a:srgbClr val="7F0055"/>
                </a:solidFill>
                <a:latin typeface="Monaco"/>
                <a:cs typeface="Monaco"/>
              </a:rPr>
              <a:t>extends</a:t>
            </a:r>
            <a:r>
              <a:rPr lang="en-AU" sz="1600" dirty="0">
                <a:solidFill>
                  <a:srgbClr val="000000"/>
                </a:solidFill>
                <a:latin typeface="Monaco"/>
                <a:cs typeface="Monaco"/>
              </a:rPr>
              <a:t> T&gt; </a:t>
            </a:r>
            <a:r>
              <a:rPr lang="en-AU" sz="1600" dirty="0" err="1">
                <a:solidFill>
                  <a:srgbClr val="000000"/>
                </a:solidFill>
                <a:latin typeface="Monaco"/>
                <a:cs typeface="Monaco"/>
              </a:rPr>
              <a:t>Iterable</a:t>
            </a:r>
            <a:r>
              <a:rPr lang="en-AU" sz="1600" dirty="0">
                <a:solidFill>
                  <a:srgbClr val="000000"/>
                </a:solidFill>
                <a:latin typeface="Monaco"/>
                <a:cs typeface="Monaco"/>
              </a:rPr>
              <a:t>&lt;S&gt; save(</a:t>
            </a:r>
            <a:r>
              <a:rPr lang="en-AU" sz="1600" dirty="0" err="1">
                <a:solidFill>
                  <a:srgbClr val="000000"/>
                </a:solidFill>
                <a:latin typeface="Monaco"/>
                <a:cs typeface="Monaco"/>
              </a:rPr>
              <a:t>Iterable</a:t>
            </a:r>
            <a:r>
              <a:rPr lang="en-AU" sz="1600" dirty="0">
                <a:solidFill>
                  <a:srgbClr val="000000"/>
                </a:solidFill>
                <a:latin typeface="Monaco"/>
                <a:cs typeface="Monaco"/>
              </a:rPr>
              <a:t>&lt;S&gt; entities);</a:t>
            </a:r>
          </a:p>
          <a:p>
            <a:pPr eaLnBrk="1" hangingPunct="1">
              <a:lnSpc>
                <a:spcPct val="100000"/>
              </a:lnSpc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AU" sz="1600" dirty="0">
              <a:solidFill>
                <a:srgbClr val="000000"/>
              </a:solidFill>
              <a:latin typeface="Monaco"/>
              <a:cs typeface="Monaco"/>
            </a:endParaRPr>
          </a:p>
          <a:p>
            <a:pPr eaLnBrk="1" hangingPunct="1">
              <a:lnSpc>
                <a:spcPct val="100000"/>
              </a:lnSpc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AU" sz="1600" dirty="0">
                <a:solidFill>
                  <a:srgbClr val="000000"/>
                </a:solidFill>
                <a:latin typeface="Monaco"/>
                <a:cs typeface="Monaco"/>
              </a:rPr>
              <a:t>    </a:t>
            </a:r>
            <a:r>
              <a:rPr lang="en-AU" sz="1600" b="1" dirty="0">
                <a:solidFill>
                  <a:srgbClr val="7F0055"/>
                </a:solidFill>
                <a:latin typeface="Monaco"/>
                <a:cs typeface="Monaco"/>
              </a:rPr>
              <a:t>public</a:t>
            </a:r>
            <a:r>
              <a:rPr lang="en-AU" sz="1600" dirty="0">
                <a:solidFill>
                  <a:srgbClr val="000000"/>
                </a:solidFill>
                <a:latin typeface="Monaco"/>
                <a:cs typeface="Monaco"/>
              </a:rPr>
              <a:t> T </a:t>
            </a:r>
            <a:r>
              <a:rPr lang="en-AU" sz="1600" dirty="0" err="1">
                <a:solidFill>
                  <a:srgbClr val="000000"/>
                </a:solidFill>
                <a:latin typeface="Monaco"/>
                <a:cs typeface="Monaco"/>
              </a:rPr>
              <a:t>findOne</a:t>
            </a:r>
            <a:r>
              <a:rPr lang="en-AU" sz="1600" dirty="0">
                <a:solidFill>
                  <a:srgbClr val="000000"/>
                </a:solidFill>
                <a:latin typeface="Monaco"/>
                <a:cs typeface="Monaco"/>
              </a:rPr>
              <a:t>(ID id);</a:t>
            </a:r>
          </a:p>
          <a:p>
            <a:pPr eaLnBrk="1" hangingPunct="1">
              <a:lnSpc>
                <a:spcPct val="100000"/>
              </a:lnSpc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AU" sz="1600" dirty="0">
                <a:solidFill>
                  <a:srgbClr val="000000"/>
                </a:solidFill>
                <a:latin typeface="Monaco"/>
                <a:cs typeface="Monaco"/>
              </a:rPr>
              <a:t>    </a:t>
            </a:r>
            <a:r>
              <a:rPr lang="en-AU" sz="1600" b="1" dirty="0">
                <a:solidFill>
                  <a:srgbClr val="7F0055"/>
                </a:solidFill>
                <a:latin typeface="Monaco"/>
                <a:cs typeface="Monaco"/>
              </a:rPr>
              <a:t>public</a:t>
            </a:r>
            <a:r>
              <a:rPr lang="en-AU" sz="1600" dirty="0">
                <a:solidFill>
                  <a:srgbClr val="000000"/>
                </a:solidFill>
                <a:latin typeface="Monaco"/>
                <a:cs typeface="Monaco"/>
              </a:rPr>
              <a:t> </a:t>
            </a:r>
            <a:r>
              <a:rPr lang="en-AU" sz="1600" dirty="0" err="1">
                <a:solidFill>
                  <a:srgbClr val="000000"/>
                </a:solidFill>
                <a:latin typeface="Monaco"/>
                <a:cs typeface="Monaco"/>
              </a:rPr>
              <a:t>Iterable</a:t>
            </a:r>
            <a:r>
              <a:rPr lang="en-AU" sz="1600" dirty="0">
                <a:solidFill>
                  <a:srgbClr val="000000"/>
                </a:solidFill>
                <a:latin typeface="Monaco"/>
                <a:cs typeface="Monaco"/>
              </a:rPr>
              <a:t>&lt;T&gt; </a:t>
            </a:r>
            <a:r>
              <a:rPr lang="en-AU" sz="1600" dirty="0" err="1">
                <a:solidFill>
                  <a:srgbClr val="000000"/>
                </a:solidFill>
                <a:latin typeface="Monaco"/>
                <a:cs typeface="Monaco"/>
              </a:rPr>
              <a:t>findAll</a:t>
            </a:r>
            <a:r>
              <a:rPr lang="en-AU" sz="1600" dirty="0">
                <a:solidFill>
                  <a:srgbClr val="000000"/>
                </a:solidFill>
                <a:latin typeface="Monaco"/>
                <a:cs typeface="Monaco"/>
              </a:rPr>
              <a:t>();</a:t>
            </a:r>
          </a:p>
          <a:p>
            <a:pPr eaLnBrk="1" hangingPunct="1">
              <a:lnSpc>
                <a:spcPct val="100000"/>
              </a:lnSpc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AU" sz="1600" dirty="0">
              <a:solidFill>
                <a:srgbClr val="000000"/>
              </a:solidFill>
              <a:latin typeface="Monaco"/>
              <a:cs typeface="Monaco"/>
            </a:endParaRPr>
          </a:p>
          <a:p>
            <a:pPr eaLnBrk="1" hangingPunct="1">
              <a:lnSpc>
                <a:spcPct val="100000"/>
              </a:lnSpc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AU" sz="1600" dirty="0">
                <a:solidFill>
                  <a:srgbClr val="000000"/>
                </a:solidFill>
                <a:latin typeface="Monaco"/>
                <a:cs typeface="Monaco"/>
              </a:rPr>
              <a:t>    </a:t>
            </a:r>
            <a:r>
              <a:rPr lang="en-AU" sz="1600" b="1" dirty="0">
                <a:solidFill>
                  <a:srgbClr val="7F0055"/>
                </a:solidFill>
                <a:latin typeface="Monaco"/>
                <a:cs typeface="Monaco"/>
              </a:rPr>
              <a:t>public</a:t>
            </a:r>
            <a:r>
              <a:rPr lang="en-AU" sz="1600" dirty="0">
                <a:solidFill>
                  <a:srgbClr val="000000"/>
                </a:solidFill>
                <a:latin typeface="Monaco"/>
                <a:cs typeface="Monaco"/>
              </a:rPr>
              <a:t> </a:t>
            </a:r>
            <a:r>
              <a:rPr lang="en-AU" sz="1600" b="1" dirty="0">
                <a:solidFill>
                  <a:srgbClr val="7F0055"/>
                </a:solidFill>
                <a:latin typeface="Monaco"/>
                <a:cs typeface="Monaco"/>
              </a:rPr>
              <a:t>void</a:t>
            </a:r>
            <a:r>
              <a:rPr lang="en-AU" sz="1600" dirty="0">
                <a:solidFill>
                  <a:srgbClr val="000000"/>
                </a:solidFill>
                <a:latin typeface="Monaco"/>
                <a:cs typeface="Monaco"/>
              </a:rPr>
              <a:t> delete(ID id);</a:t>
            </a:r>
          </a:p>
          <a:p>
            <a:pPr eaLnBrk="1" hangingPunct="1">
              <a:lnSpc>
                <a:spcPct val="100000"/>
              </a:lnSpc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AU" sz="1600" dirty="0">
                <a:solidFill>
                  <a:srgbClr val="000000"/>
                </a:solidFill>
                <a:latin typeface="Monaco"/>
                <a:cs typeface="Monaco"/>
              </a:rPr>
              <a:t>    </a:t>
            </a:r>
            <a:r>
              <a:rPr lang="en-AU" sz="1600" b="1" dirty="0">
                <a:solidFill>
                  <a:srgbClr val="7F0055"/>
                </a:solidFill>
                <a:latin typeface="Monaco"/>
                <a:cs typeface="Monaco"/>
              </a:rPr>
              <a:t>public</a:t>
            </a:r>
            <a:r>
              <a:rPr lang="en-AU" sz="1600" dirty="0">
                <a:solidFill>
                  <a:srgbClr val="000000"/>
                </a:solidFill>
                <a:latin typeface="Monaco"/>
                <a:cs typeface="Monaco"/>
              </a:rPr>
              <a:t> </a:t>
            </a:r>
            <a:r>
              <a:rPr lang="en-AU" sz="1600" b="1" dirty="0">
                <a:solidFill>
                  <a:srgbClr val="7F0055"/>
                </a:solidFill>
                <a:latin typeface="Monaco"/>
                <a:cs typeface="Monaco"/>
              </a:rPr>
              <a:t>void</a:t>
            </a:r>
            <a:r>
              <a:rPr lang="en-AU" sz="1600" dirty="0">
                <a:solidFill>
                  <a:srgbClr val="000000"/>
                </a:solidFill>
                <a:latin typeface="Monaco"/>
                <a:cs typeface="Monaco"/>
              </a:rPr>
              <a:t> delete(T entity);</a:t>
            </a:r>
          </a:p>
          <a:p>
            <a:pPr eaLnBrk="1" hangingPunct="1">
              <a:lnSpc>
                <a:spcPct val="100000"/>
              </a:lnSpc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AU" sz="1600" dirty="0">
                <a:solidFill>
                  <a:srgbClr val="000000"/>
                </a:solidFill>
                <a:latin typeface="Monaco"/>
                <a:cs typeface="Monaco"/>
              </a:rPr>
              <a:t>    </a:t>
            </a:r>
            <a:r>
              <a:rPr lang="en-AU" sz="1600" b="1" dirty="0">
                <a:solidFill>
                  <a:srgbClr val="7F0055"/>
                </a:solidFill>
                <a:latin typeface="Monaco"/>
                <a:cs typeface="Monaco"/>
              </a:rPr>
              <a:t>public</a:t>
            </a:r>
            <a:r>
              <a:rPr lang="en-AU" sz="1600" dirty="0">
                <a:solidFill>
                  <a:srgbClr val="000000"/>
                </a:solidFill>
                <a:latin typeface="Monaco"/>
                <a:cs typeface="Monaco"/>
              </a:rPr>
              <a:t> </a:t>
            </a:r>
            <a:r>
              <a:rPr lang="en-AU" sz="1600" b="1" dirty="0">
                <a:solidFill>
                  <a:srgbClr val="7F0055"/>
                </a:solidFill>
                <a:latin typeface="Monaco"/>
                <a:cs typeface="Monaco"/>
              </a:rPr>
              <a:t>void</a:t>
            </a:r>
            <a:r>
              <a:rPr lang="en-AU" sz="1600" dirty="0">
                <a:solidFill>
                  <a:srgbClr val="000000"/>
                </a:solidFill>
                <a:latin typeface="Monaco"/>
                <a:cs typeface="Monaco"/>
              </a:rPr>
              <a:t> </a:t>
            </a:r>
            <a:r>
              <a:rPr lang="en-AU" sz="1600" dirty="0" err="1">
                <a:solidFill>
                  <a:srgbClr val="000000"/>
                </a:solidFill>
                <a:latin typeface="Monaco"/>
                <a:cs typeface="Monaco"/>
              </a:rPr>
              <a:t>deleteAll</a:t>
            </a:r>
            <a:r>
              <a:rPr lang="en-AU" sz="1600" dirty="0">
                <a:solidFill>
                  <a:srgbClr val="000000"/>
                </a:solidFill>
                <a:latin typeface="Monaco"/>
                <a:cs typeface="Monaco"/>
              </a:rPr>
              <a:t>();</a:t>
            </a:r>
          </a:p>
          <a:p>
            <a:pPr eaLnBrk="1" hangingPunct="1">
              <a:lnSpc>
                <a:spcPct val="100000"/>
              </a:lnSpc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AU" sz="1600" dirty="0">
                <a:solidFill>
                  <a:srgbClr val="000000"/>
                </a:solidFill>
                <a:latin typeface="Monaco"/>
                <a:cs typeface="Monaco"/>
              </a:rPr>
              <a:t>}</a:t>
            </a:r>
          </a:p>
        </p:txBody>
      </p:sp>
      <p:sp>
        <p:nvSpPr>
          <p:cNvPr id="5" name="AutoShape 2"/>
          <p:cNvSpPr>
            <a:spLocks noChangeArrowheads="1"/>
          </p:cNvSpPr>
          <p:nvPr/>
        </p:nvSpPr>
        <p:spPr bwMode="auto">
          <a:xfrm>
            <a:off x="2342693" y="4083606"/>
            <a:ext cx="6373390" cy="426244"/>
          </a:xfrm>
          <a:prstGeom prst="roundRect">
            <a:avLst>
              <a:gd name="adj" fmla="val 190"/>
            </a:avLst>
          </a:prstGeom>
          <a:solidFill>
            <a:srgbClr val="FFFFCC"/>
          </a:solidFill>
          <a:ln w="936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126000" rIns="90000" bIns="126000" anchor="ctr"/>
          <a:lstStyle/>
          <a:p>
            <a:pPr eaLnBrk="1" hangingPunct="1">
              <a:lnSpc>
                <a:spcPct val="100000"/>
              </a:lnSpc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AU" sz="1600" b="1" dirty="0">
                <a:solidFill>
                  <a:srgbClr val="7F0055"/>
                </a:solidFill>
                <a:latin typeface="Monaco"/>
                <a:cs typeface="Monaco"/>
              </a:rPr>
              <a:t>public</a:t>
            </a:r>
            <a:r>
              <a:rPr lang="en-AU" sz="1600" dirty="0">
                <a:solidFill>
                  <a:srgbClr val="000000"/>
                </a:solidFill>
                <a:latin typeface="Monaco"/>
                <a:cs typeface="Monaco"/>
              </a:rPr>
              <a:t> </a:t>
            </a:r>
            <a:r>
              <a:rPr lang="en-AU" sz="1600" b="1" dirty="0">
                <a:solidFill>
                  <a:srgbClr val="7F0055"/>
                </a:solidFill>
                <a:latin typeface="Monaco"/>
                <a:cs typeface="Monaco"/>
              </a:rPr>
              <a:t>interface</a:t>
            </a:r>
            <a:r>
              <a:rPr lang="en-AU" sz="1600" dirty="0">
                <a:solidFill>
                  <a:srgbClr val="000000"/>
                </a:solidFill>
                <a:latin typeface="Monaco"/>
                <a:cs typeface="Monaco"/>
              </a:rPr>
              <a:t> Repository&lt;Customer, Long&gt; {  }</a:t>
            </a:r>
          </a:p>
        </p:txBody>
      </p:sp>
      <p:sp>
        <p:nvSpPr>
          <p:cNvPr id="6" name="AutoShape 4"/>
          <p:cNvSpPr>
            <a:spLocks noChangeArrowheads="1"/>
          </p:cNvSpPr>
          <p:nvPr/>
        </p:nvSpPr>
        <p:spPr bwMode="auto">
          <a:xfrm>
            <a:off x="5751468" y="2745305"/>
            <a:ext cx="3068637" cy="891435"/>
          </a:xfrm>
          <a:prstGeom prst="roundRect">
            <a:avLst>
              <a:gd name="adj" fmla="val 218"/>
            </a:avLst>
          </a:prstGeom>
          <a:solidFill>
            <a:srgbClr val="FFFFFF"/>
          </a:solidFill>
          <a:ln w="9360" cap="flat">
            <a:solidFill>
              <a:srgbClr val="8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5000" rIns="90000" bIns="45000" anchor="ctr" anchorCtr="1"/>
          <a:lstStyle/>
          <a:p>
            <a:pPr algn="ctr" eaLnBrk="1" hangingPunct="1">
              <a:lnSpc>
                <a:spcPct val="100000"/>
              </a:lnSpc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AU">
                <a:solidFill>
                  <a:srgbClr val="800000"/>
                </a:solidFill>
              </a:rPr>
              <a:t>Marker interface – add</a:t>
            </a:r>
          </a:p>
          <a:p>
            <a:pPr algn="ctr" eaLnBrk="1" hangingPunct="1">
              <a:lnSpc>
                <a:spcPct val="100000"/>
              </a:lnSpc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AU">
                <a:solidFill>
                  <a:srgbClr val="800000"/>
                </a:solidFill>
              </a:rPr>
              <a:t>any methods from</a:t>
            </a:r>
          </a:p>
          <a:p>
            <a:pPr algn="ctr" eaLnBrk="1" hangingPunct="1">
              <a:lnSpc>
                <a:spcPct val="100000"/>
              </a:lnSpc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AU">
                <a:solidFill>
                  <a:srgbClr val="800000"/>
                </a:solidFill>
              </a:rPr>
              <a:t>CrudRepository or finders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5071893" y="3258078"/>
            <a:ext cx="922880" cy="915100"/>
          </a:xfrm>
          <a:prstGeom prst="straightConnector1">
            <a:avLst/>
          </a:prstGeom>
          <a:ln w="19050">
            <a:solidFill>
              <a:srgbClr val="8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834112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Spring Data – Add Finders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1313" indent="-341313">
              <a:buFont typeface="Verdana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dirty="0"/>
              <a:t>Auto-generated finders obey naming convention</a:t>
            </a:r>
          </a:p>
          <a:p>
            <a:pPr marL="741363" lvl="1" indent="-284163">
              <a:buFont typeface="Verdana" charset="0"/>
              <a:buChar char="–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dirty="0" err="1"/>
              <a:t>findBy</a:t>
            </a:r>
            <a:r>
              <a:rPr lang="en-US" i="1" dirty="0">
                <a:solidFill>
                  <a:srgbClr val="800000"/>
                </a:solidFill>
              </a:rPr>
              <a:t>&lt;</a:t>
            </a:r>
            <a:r>
              <a:rPr lang="en-US" i="1" dirty="0" err="1">
                <a:solidFill>
                  <a:srgbClr val="800000"/>
                </a:solidFill>
              </a:rPr>
              <a:t>DataMember</a:t>
            </a:r>
            <a:r>
              <a:rPr lang="en-US" i="1" dirty="0">
                <a:solidFill>
                  <a:srgbClr val="800000"/>
                </a:solidFill>
              </a:rPr>
              <a:t>&gt;</a:t>
            </a:r>
            <a:r>
              <a:rPr lang="en-US" i="1" dirty="0">
                <a:solidFill>
                  <a:srgbClr val="0000FF"/>
                </a:solidFill>
              </a:rPr>
              <a:t>&lt;Op</a:t>
            </a:r>
            <a:r>
              <a:rPr lang="en-US" i="1" dirty="0" smtClean="0">
                <a:solidFill>
                  <a:srgbClr val="0000FF"/>
                </a:solidFill>
              </a:rPr>
              <a:t>&gt; </a:t>
            </a:r>
            <a:r>
              <a:rPr lang="en-US" dirty="0" smtClean="0">
                <a:solidFill>
                  <a:schemeClr val="bg2"/>
                </a:solidFill>
              </a:rPr>
              <a:t>: </a:t>
            </a:r>
            <a:r>
              <a:rPr lang="en-US" dirty="0" smtClean="0">
                <a:solidFill>
                  <a:srgbClr val="0000FF"/>
                </a:solidFill>
              </a:rPr>
              <a:t>&lt;</a:t>
            </a:r>
            <a:r>
              <a:rPr lang="en-US" dirty="0">
                <a:solidFill>
                  <a:srgbClr val="0000FF"/>
                </a:solidFill>
              </a:rPr>
              <a:t>Op&gt;</a:t>
            </a:r>
            <a:r>
              <a:rPr lang="en-US" dirty="0"/>
              <a:t> </a:t>
            </a:r>
            <a:r>
              <a:rPr lang="en-US" dirty="0" smtClean="0"/>
              <a:t>is </a:t>
            </a:r>
            <a:r>
              <a:rPr lang="en-US" dirty="0" err="1" smtClean="0"/>
              <a:t>Gt</a:t>
            </a:r>
            <a:r>
              <a:rPr lang="en-US" dirty="0"/>
              <a:t>, Lt, Ne, Between, Like </a:t>
            </a:r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4" name="AutoShape 2"/>
          <p:cNvSpPr>
            <a:spLocks noChangeArrowheads="1"/>
          </p:cNvSpPr>
          <p:nvPr/>
        </p:nvSpPr>
        <p:spPr bwMode="auto">
          <a:xfrm>
            <a:off x="228742" y="2003753"/>
            <a:ext cx="8447900" cy="2540194"/>
          </a:xfrm>
          <a:prstGeom prst="roundRect">
            <a:avLst>
              <a:gd name="adj" fmla="val 79"/>
            </a:avLst>
          </a:prstGeom>
          <a:solidFill>
            <a:srgbClr val="FFFFCC"/>
          </a:solidFill>
          <a:ln w="936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5000" rIns="90000" bIns="45000" anchor="ctr" anchorCtr="1"/>
          <a:lstStyle/>
          <a:p>
            <a:pPr eaLnBrk="1" hangingPunct="1">
              <a:lnSpc>
                <a:spcPct val="100000"/>
              </a:lnSpc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AU" sz="1400" b="1" dirty="0">
                <a:solidFill>
                  <a:srgbClr val="7F0055"/>
                </a:solidFill>
                <a:latin typeface="Monaco"/>
                <a:cs typeface="Monaco"/>
              </a:rPr>
              <a:t>public</a:t>
            </a:r>
            <a:r>
              <a:rPr lang="en-AU" sz="1400" dirty="0">
                <a:solidFill>
                  <a:srgbClr val="000000"/>
                </a:solidFill>
                <a:latin typeface="Monaco"/>
                <a:cs typeface="Monaco"/>
              </a:rPr>
              <a:t> </a:t>
            </a:r>
            <a:r>
              <a:rPr lang="en-AU" sz="1400" b="1" dirty="0">
                <a:solidFill>
                  <a:srgbClr val="7F0055"/>
                </a:solidFill>
                <a:latin typeface="Monaco"/>
                <a:cs typeface="Monaco"/>
              </a:rPr>
              <a:t>interface</a:t>
            </a:r>
            <a:r>
              <a:rPr lang="en-AU" sz="1400" dirty="0">
                <a:solidFill>
                  <a:srgbClr val="000000"/>
                </a:solidFill>
                <a:latin typeface="Monaco"/>
                <a:cs typeface="Monaco"/>
              </a:rPr>
              <a:t> </a:t>
            </a:r>
            <a:r>
              <a:rPr lang="en-AU" sz="1400" dirty="0" err="1">
                <a:solidFill>
                  <a:srgbClr val="000000"/>
                </a:solidFill>
                <a:latin typeface="Monaco"/>
                <a:cs typeface="Monaco"/>
              </a:rPr>
              <a:t>CustomerRepository</a:t>
            </a:r>
            <a:endParaRPr lang="en-AU" sz="1400" dirty="0">
              <a:solidFill>
                <a:srgbClr val="000000"/>
              </a:solidFill>
              <a:latin typeface="Monaco"/>
              <a:cs typeface="Monaco"/>
            </a:endParaRPr>
          </a:p>
          <a:p>
            <a:pPr eaLnBrk="1" hangingPunct="1">
              <a:lnSpc>
                <a:spcPct val="100000"/>
              </a:lnSpc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AU" sz="1400" dirty="0">
                <a:solidFill>
                  <a:srgbClr val="000000"/>
                </a:solidFill>
                <a:latin typeface="Monaco"/>
                <a:cs typeface="Monaco"/>
              </a:rPr>
              <a:t>       </a:t>
            </a:r>
            <a:r>
              <a:rPr lang="en-AU" sz="1400" b="1" dirty="0">
                <a:solidFill>
                  <a:srgbClr val="7F0055"/>
                </a:solidFill>
                <a:latin typeface="Monaco"/>
                <a:cs typeface="Monaco"/>
              </a:rPr>
              <a:t>extends</a:t>
            </a:r>
            <a:r>
              <a:rPr lang="en-AU" sz="1400" dirty="0">
                <a:solidFill>
                  <a:srgbClr val="000000"/>
                </a:solidFill>
                <a:latin typeface="Monaco"/>
                <a:cs typeface="Monaco"/>
              </a:rPr>
              <a:t> </a:t>
            </a:r>
            <a:r>
              <a:rPr lang="en-AU" sz="1400" dirty="0" err="1">
                <a:solidFill>
                  <a:srgbClr val="000000"/>
                </a:solidFill>
                <a:latin typeface="Monaco"/>
                <a:cs typeface="Monaco"/>
              </a:rPr>
              <a:t>CrudRepository</a:t>
            </a:r>
            <a:r>
              <a:rPr lang="en-AU" sz="1400" dirty="0">
                <a:solidFill>
                  <a:srgbClr val="000000"/>
                </a:solidFill>
                <a:latin typeface="Monaco"/>
                <a:cs typeface="Monaco"/>
              </a:rPr>
              <a:t>&lt;Customer, </a:t>
            </a:r>
            <a:r>
              <a:rPr lang="en-AU" sz="1400" i="1" dirty="0">
                <a:solidFill>
                  <a:srgbClr val="000000"/>
                </a:solidFill>
                <a:latin typeface="Monaco"/>
                <a:cs typeface="Monaco"/>
              </a:rPr>
              <a:t>Long</a:t>
            </a:r>
            <a:r>
              <a:rPr lang="en-AU" sz="1400" dirty="0">
                <a:solidFill>
                  <a:srgbClr val="000000"/>
                </a:solidFill>
                <a:latin typeface="Monaco"/>
                <a:cs typeface="Monaco"/>
              </a:rPr>
              <a:t>&gt; {</a:t>
            </a:r>
          </a:p>
          <a:p>
            <a:pPr eaLnBrk="1" hangingPunct="1">
              <a:lnSpc>
                <a:spcPct val="100000"/>
              </a:lnSpc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AU" sz="1400" dirty="0">
              <a:solidFill>
                <a:srgbClr val="000000"/>
              </a:solidFill>
              <a:latin typeface="Monaco"/>
              <a:cs typeface="Monaco"/>
            </a:endParaRPr>
          </a:p>
          <a:p>
            <a:pPr>
              <a:lnSpc>
                <a:spcPct val="100000"/>
              </a:lnSpc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AU" sz="1400" b="1" dirty="0">
                <a:solidFill>
                  <a:srgbClr val="7F0055"/>
                </a:solidFill>
                <a:latin typeface="Monaco"/>
                <a:cs typeface="Monaco"/>
              </a:rPr>
              <a:t>    public</a:t>
            </a:r>
            <a:r>
              <a:rPr lang="en-AU" sz="1400" dirty="0">
                <a:solidFill>
                  <a:srgbClr val="000000"/>
                </a:solidFill>
                <a:latin typeface="Monaco"/>
                <a:cs typeface="Monaco"/>
              </a:rPr>
              <a:t> Customer </a:t>
            </a:r>
            <a:r>
              <a:rPr lang="en-AU" sz="1400" dirty="0" err="1">
                <a:solidFill>
                  <a:srgbClr val="000000"/>
                </a:solidFill>
                <a:latin typeface="Monaco"/>
                <a:cs typeface="Monaco"/>
              </a:rPr>
              <a:t>findByEmail</a:t>
            </a:r>
            <a:r>
              <a:rPr lang="en-AU" sz="1400" dirty="0">
                <a:solidFill>
                  <a:srgbClr val="000000"/>
                </a:solidFill>
                <a:latin typeface="Monaco"/>
                <a:cs typeface="Monaco"/>
              </a:rPr>
              <a:t>(String </a:t>
            </a:r>
            <a:r>
              <a:rPr lang="en-AU" sz="1400" dirty="0" err="1">
                <a:solidFill>
                  <a:srgbClr val="000000"/>
                </a:solidFill>
                <a:latin typeface="Monaco"/>
                <a:cs typeface="Monaco"/>
              </a:rPr>
              <a:t>someEmail</a:t>
            </a:r>
            <a:r>
              <a:rPr lang="en-AU" sz="1400" dirty="0">
                <a:solidFill>
                  <a:srgbClr val="000000"/>
                </a:solidFill>
                <a:latin typeface="Monaco"/>
                <a:cs typeface="Monaco"/>
              </a:rPr>
              <a:t>);     </a:t>
            </a:r>
            <a:r>
              <a:rPr lang="en-AU" sz="1400" dirty="0">
                <a:solidFill>
                  <a:srgbClr val="355E00"/>
                </a:solidFill>
                <a:latin typeface="Monaco"/>
                <a:cs typeface="Monaco"/>
              </a:rPr>
              <a:t>// No &lt;Op&gt; for Equals</a:t>
            </a:r>
          </a:p>
          <a:p>
            <a:pPr>
              <a:lnSpc>
                <a:spcPct val="100000"/>
              </a:lnSpc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AU" sz="1400" dirty="0">
                <a:solidFill>
                  <a:srgbClr val="000000"/>
                </a:solidFill>
                <a:latin typeface="Monaco"/>
                <a:cs typeface="Monaco"/>
              </a:rPr>
              <a:t>    </a:t>
            </a:r>
            <a:r>
              <a:rPr lang="en-AU" sz="1400" b="1" dirty="0">
                <a:solidFill>
                  <a:srgbClr val="7F0055"/>
                </a:solidFill>
                <a:latin typeface="Monaco"/>
                <a:cs typeface="Monaco"/>
              </a:rPr>
              <a:t>public</a:t>
            </a:r>
            <a:r>
              <a:rPr lang="en-AU" sz="1400" dirty="0">
                <a:solidFill>
                  <a:srgbClr val="000000"/>
                </a:solidFill>
                <a:latin typeface="Monaco"/>
                <a:cs typeface="Monaco"/>
              </a:rPr>
              <a:t> Customer </a:t>
            </a:r>
            <a:r>
              <a:rPr lang="en-AU" sz="1400" dirty="0" err="1">
                <a:solidFill>
                  <a:srgbClr val="000000"/>
                </a:solidFill>
                <a:latin typeface="Monaco"/>
                <a:cs typeface="Monaco"/>
              </a:rPr>
              <a:t>findByFirstOrderDateGt</a:t>
            </a:r>
            <a:r>
              <a:rPr lang="en-AU" sz="1400" dirty="0">
                <a:solidFill>
                  <a:srgbClr val="000000"/>
                </a:solidFill>
                <a:latin typeface="Monaco"/>
                <a:cs typeface="Monaco"/>
              </a:rPr>
              <a:t>(Date </a:t>
            </a:r>
            <a:r>
              <a:rPr lang="en-AU" sz="1400" dirty="0" err="1">
                <a:solidFill>
                  <a:srgbClr val="000000"/>
                </a:solidFill>
                <a:latin typeface="Monaco"/>
                <a:cs typeface="Monaco"/>
              </a:rPr>
              <a:t>someDate</a:t>
            </a:r>
            <a:r>
              <a:rPr lang="en-AU" sz="1400" dirty="0">
                <a:solidFill>
                  <a:srgbClr val="000000"/>
                </a:solidFill>
                <a:latin typeface="Monaco"/>
                <a:cs typeface="Monaco"/>
              </a:rPr>
              <a:t>);</a:t>
            </a:r>
          </a:p>
          <a:p>
            <a:pPr>
              <a:lnSpc>
                <a:spcPct val="100000"/>
              </a:lnSpc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AU" sz="1400" dirty="0">
                <a:solidFill>
                  <a:srgbClr val="000000"/>
                </a:solidFill>
                <a:latin typeface="Monaco"/>
                <a:cs typeface="Monaco"/>
              </a:rPr>
              <a:t>    </a:t>
            </a:r>
            <a:r>
              <a:rPr lang="en-AU" sz="1400" b="1" dirty="0">
                <a:solidFill>
                  <a:srgbClr val="7F0055"/>
                </a:solidFill>
                <a:latin typeface="Monaco"/>
                <a:cs typeface="Monaco"/>
              </a:rPr>
              <a:t>public</a:t>
            </a:r>
            <a:r>
              <a:rPr lang="en-AU" sz="1400" dirty="0">
                <a:solidFill>
                  <a:srgbClr val="000000"/>
                </a:solidFill>
                <a:latin typeface="Monaco"/>
                <a:cs typeface="Monaco"/>
              </a:rPr>
              <a:t> Customer </a:t>
            </a:r>
            <a:r>
              <a:rPr lang="en-AU" sz="1400" dirty="0" err="1">
                <a:solidFill>
                  <a:srgbClr val="000000"/>
                </a:solidFill>
                <a:latin typeface="Monaco"/>
                <a:cs typeface="Monaco"/>
              </a:rPr>
              <a:t>findByFirstOrderDateBetween</a:t>
            </a:r>
            <a:r>
              <a:rPr lang="en-AU" sz="1400" dirty="0">
                <a:solidFill>
                  <a:srgbClr val="000000"/>
                </a:solidFill>
                <a:latin typeface="Monaco"/>
                <a:cs typeface="Monaco"/>
              </a:rPr>
              <a:t>(Date d1, Date d2);</a:t>
            </a:r>
          </a:p>
          <a:p>
            <a:pPr eaLnBrk="1" hangingPunct="1">
              <a:lnSpc>
                <a:spcPct val="100000"/>
              </a:lnSpc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AU" sz="1400" dirty="0">
              <a:solidFill>
                <a:srgbClr val="000000"/>
              </a:solidFill>
              <a:latin typeface="Monaco"/>
              <a:cs typeface="Monaco"/>
            </a:endParaRPr>
          </a:p>
          <a:p>
            <a:pPr eaLnBrk="1" hangingPunct="1">
              <a:lnSpc>
                <a:spcPct val="100000"/>
              </a:lnSpc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AU" sz="1400" dirty="0">
                <a:solidFill>
                  <a:srgbClr val="000000"/>
                </a:solidFill>
                <a:latin typeface="Monaco"/>
                <a:cs typeface="Monaco"/>
              </a:rPr>
              <a:t>    </a:t>
            </a:r>
            <a:r>
              <a:rPr lang="en-AU" sz="1400" dirty="0">
                <a:solidFill>
                  <a:srgbClr val="4C4C4C"/>
                </a:solidFill>
                <a:latin typeface="Monaco"/>
                <a:cs typeface="Monaco"/>
              </a:rPr>
              <a:t>@Query</a:t>
            </a:r>
            <a:r>
              <a:rPr lang="en-AU" sz="1400" dirty="0">
                <a:solidFill>
                  <a:srgbClr val="000000"/>
                </a:solidFill>
                <a:latin typeface="Monaco"/>
                <a:cs typeface="Monaco"/>
              </a:rPr>
              <a:t>(</a:t>
            </a:r>
            <a:r>
              <a:rPr lang="en-AU" sz="1400" dirty="0">
                <a:solidFill>
                  <a:srgbClr val="0000FF"/>
                </a:solidFill>
                <a:latin typeface="Monaco"/>
                <a:cs typeface="Monaco"/>
              </a:rPr>
              <a:t>“SELECT c FROM Customer c WHERE </a:t>
            </a:r>
            <a:r>
              <a:rPr lang="en-AU" sz="1400" dirty="0" err="1">
                <a:solidFill>
                  <a:srgbClr val="0000FF"/>
                </a:solidFill>
                <a:latin typeface="Monaco"/>
                <a:cs typeface="Monaco"/>
              </a:rPr>
              <a:t>c.email</a:t>
            </a:r>
            <a:r>
              <a:rPr lang="en-AU" sz="1400" dirty="0">
                <a:solidFill>
                  <a:srgbClr val="0000FF"/>
                </a:solidFill>
                <a:latin typeface="Monaco"/>
                <a:cs typeface="Monaco"/>
              </a:rPr>
              <a:t> NOT LIKE '%@%'”</a:t>
            </a:r>
            <a:r>
              <a:rPr lang="en-AU" sz="1400" dirty="0">
                <a:solidFill>
                  <a:srgbClr val="000000"/>
                </a:solidFill>
                <a:latin typeface="Monaco"/>
                <a:cs typeface="Monaco"/>
              </a:rPr>
              <a:t>)</a:t>
            </a:r>
          </a:p>
          <a:p>
            <a:pPr eaLnBrk="1" hangingPunct="1">
              <a:lnSpc>
                <a:spcPct val="100000"/>
              </a:lnSpc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AU" sz="1400" dirty="0">
                <a:solidFill>
                  <a:srgbClr val="000000"/>
                </a:solidFill>
                <a:latin typeface="Monaco"/>
                <a:cs typeface="Monaco"/>
              </a:rPr>
              <a:t>    </a:t>
            </a:r>
            <a:r>
              <a:rPr lang="en-AU" sz="1400" b="1" dirty="0">
                <a:solidFill>
                  <a:srgbClr val="7F0055"/>
                </a:solidFill>
                <a:latin typeface="Monaco"/>
                <a:cs typeface="Monaco"/>
              </a:rPr>
              <a:t>public</a:t>
            </a:r>
            <a:r>
              <a:rPr lang="en-AU" sz="1400" dirty="0">
                <a:solidFill>
                  <a:srgbClr val="000000"/>
                </a:solidFill>
                <a:latin typeface="Monaco"/>
                <a:cs typeface="Monaco"/>
              </a:rPr>
              <a:t> List&lt;Customer&gt; </a:t>
            </a:r>
            <a:r>
              <a:rPr lang="en-AU" sz="1400" dirty="0" err="1">
                <a:solidFill>
                  <a:srgbClr val="000000"/>
                </a:solidFill>
                <a:latin typeface="Monaco"/>
                <a:cs typeface="Monaco"/>
              </a:rPr>
              <a:t>findInvalidEmails</a:t>
            </a:r>
            <a:r>
              <a:rPr lang="en-AU" sz="1400" dirty="0">
                <a:solidFill>
                  <a:srgbClr val="000000"/>
                </a:solidFill>
                <a:latin typeface="Monaco"/>
                <a:cs typeface="Monaco"/>
              </a:rPr>
              <a:t>();</a:t>
            </a:r>
          </a:p>
          <a:p>
            <a:pPr eaLnBrk="1" hangingPunct="1">
              <a:lnSpc>
                <a:spcPct val="100000"/>
              </a:lnSpc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AU" sz="1400" dirty="0">
                <a:solidFill>
                  <a:srgbClr val="000000"/>
                </a:solidFill>
                <a:latin typeface="Monaco"/>
                <a:cs typeface="Monaco"/>
              </a:rPr>
              <a:t>}</a:t>
            </a:r>
          </a:p>
        </p:txBody>
      </p:sp>
      <p:sp>
        <p:nvSpPr>
          <p:cNvPr id="5" name="AutoShape 5"/>
          <p:cNvSpPr>
            <a:spLocks noChangeArrowheads="1"/>
          </p:cNvSpPr>
          <p:nvPr/>
        </p:nvSpPr>
        <p:spPr bwMode="auto">
          <a:xfrm>
            <a:off x="5915969" y="2138796"/>
            <a:ext cx="668337" cy="291703"/>
          </a:xfrm>
          <a:prstGeom prst="roundRect">
            <a:avLst>
              <a:gd name="adj" fmla="val 407"/>
            </a:avLst>
          </a:prstGeom>
          <a:solidFill>
            <a:srgbClr val="FFFFFF"/>
          </a:solidFill>
          <a:ln w="9360" cap="flat">
            <a:solidFill>
              <a:srgbClr val="8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5000" rIns="90000" bIns="45000" anchor="ctr" anchorCtr="1"/>
          <a:lstStyle/>
          <a:p>
            <a:pPr algn="ctr" eaLnBrk="1" hangingPunct="1">
              <a:lnSpc>
                <a:spcPct val="100000"/>
              </a:lnSpc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AU">
                <a:solidFill>
                  <a:srgbClr val="800000"/>
                </a:solidFill>
              </a:rPr>
              <a:t>ID</a:t>
            </a:r>
          </a:p>
        </p:txBody>
      </p:sp>
      <p:sp>
        <p:nvSpPr>
          <p:cNvPr id="6" name="Line 6"/>
          <p:cNvSpPr>
            <a:spLocks noChangeShapeType="1"/>
          </p:cNvSpPr>
          <p:nvPr/>
        </p:nvSpPr>
        <p:spPr bwMode="auto">
          <a:xfrm flipH="1">
            <a:off x="4929913" y="2298340"/>
            <a:ext cx="973355" cy="131413"/>
          </a:xfrm>
          <a:prstGeom prst="line">
            <a:avLst/>
          </a:prstGeom>
          <a:noFill/>
          <a:ln w="9360" cap="flat">
            <a:solidFill>
              <a:srgbClr val="8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" name="AutoShape 3"/>
          <p:cNvSpPr>
            <a:spLocks noChangeArrowheads="1"/>
          </p:cNvSpPr>
          <p:nvPr/>
        </p:nvSpPr>
        <p:spPr bwMode="auto">
          <a:xfrm>
            <a:off x="3873504" y="4332685"/>
            <a:ext cx="3998581" cy="566262"/>
          </a:xfrm>
          <a:prstGeom prst="roundRect">
            <a:avLst>
              <a:gd name="adj" fmla="val 125"/>
            </a:avLst>
          </a:prstGeom>
          <a:solidFill>
            <a:srgbClr val="FFFFFF"/>
          </a:solidFill>
          <a:ln w="9360" cap="flat">
            <a:solidFill>
              <a:srgbClr val="8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5000" rIns="90000" bIns="45000" anchor="ctr" anchorCtr="1"/>
          <a:lstStyle/>
          <a:p>
            <a:pPr algn="ctr" eaLnBrk="1" hangingPunct="1">
              <a:lnSpc>
                <a:spcPct val="100000"/>
              </a:lnSpc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AU" dirty="0">
                <a:solidFill>
                  <a:srgbClr val="800000"/>
                </a:solidFill>
              </a:rPr>
              <a:t>Custom query uses query-</a:t>
            </a:r>
            <a:r>
              <a:rPr lang="en-AU" dirty="0" smtClean="0">
                <a:solidFill>
                  <a:srgbClr val="800000"/>
                </a:solidFill>
              </a:rPr>
              <a:t>language</a:t>
            </a:r>
            <a:endParaRPr lang="en-AU" dirty="0">
              <a:solidFill>
                <a:srgbClr val="800000"/>
              </a:solidFill>
            </a:endParaRPr>
          </a:p>
          <a:p>
            <a:pPr algn="ctr" eaLnBrk="1" hangingPunct="1">
              <a:lnSpc>
                <a:spcPct val="100000"/>
              </a:lnSpc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AU" dirty="0">
                <a:solidFill>
                  <a:srgbClr val="800000"/>
                </a:solidFill>
              </a:rPr>
              <a:t>o</a:t>
            </a:r>
            <a:r>
              <a:rPr lang="en-AU" dirty="0" smtClean="0">
                <a:solidFill>
                  <a:srgbClr val="800000"/>
                </a:solidFill>
              </a:rPr>
              <a:t>f underlying </a:t>
            </a:r>
            <a:r>
              <a:rPr lang="en-AU" dirty="0">
                <a:solidFill>
                  <a:srgbClr val="800000"/>
                </a:solidFill>
              </a:rPr>
              <a:t>product (here JPQL)</a:t>
            </a:r>
          </a:p>
        </p:txBody>
      </p:sp>
      <p:sp>
        <p:nvSpPr>
          <p:cNvPr id="8" name="Line 4"/>
          <p:cNvSpPr>
            <a:spLocks noChangeShapeType="1"/>
          </p:cNvSpPr>
          <p:nvPr/>
        </p:nvSpPr>
        <p:spPr bwMode="auto">
          <a:xfrm flipH="1" flipV="1">
            <a:off x="5340079" y="3983845"/>
            <a:ext cx="638917" cy="347108"/>
          </a:xfrm>
          <a:prstGeom prst="line">
            <a:avLst/>
          </a:prstGeom>
          <a:noFill/>
          <a:ln w="9360" cap="flat">
            <a:solidFill>
              <a:srgbClr val="8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77195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Spring Data – Instant Repositories –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Get Spring to scan for interfaces</a:t>
            </a:r>
          </a:p>
          <a:p>
            <a:pPr lvl="1"/>
            <a:r>
              <a:rPr lang="en-US" dirty="0" smtClean="0"/>
              <a:t>Implemented on-the-fly</a:t>
            </a:r>
          </a:p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Now just inject a dependency of type </a:t>
            </a:r>
            <a:r>
              <a:rPr lang="en-AU" sz="2200" dirty="0" err="1" smtClean="0">
                <a:solidFill>
                  <a:srgbClr val="000000"/>
                </a:solidFill>
                <a:latin typeface="Courier New"/>
                <a:cs typeface="Courier New"/>
              </a:rPr>
              <a:t>CustomerRepository</a:t>
            </a:r>
            <a:endParaRPr lang="en-AU" sz="2200" dirty="0" smtClean="0">
              <a:solidFill>
                <a:srgbClr val="000000"/>
              </a:solidFill>
              <a:latin typeface="Courier New"/>
              <a:cs typeface="Courier New"/>
            </a:endParaRPr>
          </a:p>
        </p:txBody>
      </p:sp>
      <p:sp>
        <p:nvSpPr>
          <p:cNvPr id="4" name="AutoShape 3"/>
          <p:cNvSpPr>
            <a:spLocks noChangeArrowheads="1"/>
          </p:cNvSpPr>
          <p:nvPr/>
        </p:nvSpPr>
        <p:spPr bwMode="auto">
          <a:xfrm>
            <a:off x="481159" y="1853870"/>
            <a:ext cx="8083550" cy="1380540"/>
          </a:xfrm>
          <a:prstGeom prst="roundRect">
            <a:avLst>
              <a:gd name="adj" fmla="val 111"/>
            </a:avLst>
          </a:prstGeom>
          <a:solidFill>
            <a:srgbClr val="FFFFCC"/>
          </a:solidFill>
          <a:ln w="936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5000" rIns="90000" bIns="45000" anchor="ctr" anchorCtr="1"/>
          <a:lstStyle/>
          <a:p>
            <a:pPr eaLnBrk="1" hangingPunct="1">
              <a:lnSpc>
                <a:spcPct val="100000"/>
              </a:lnSpc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AU" sz="1600" dirty="0">
                <a:solidFill>
                  <a:srgbClr val="008080"/>
                </a:solidFill>
                <a:latin typeface="Monaco" charset="0"/>
                <a:cs typeface="Monaco" charset="0"/>
              </a:rPr>
              <a:t>&lt;</a:t>
            </a:r>
            <a:r>
              <a:rPr lang="en-AU" sz="1600" dirty="0" err="1">
                <a:solidFill>
                  <a:srgbClr val="3F7F7F"/>
                </a:solidFill>
                <a:latin typeface="Monaco" charset="0"/>
                <a:cs typeface="Monaco" charset="0"/>
              </a:rPr>
              <a:t>jpa:repositories</a:t>
            </a:r>
            <a:r>
              <a:rPr lang="en-AU" sz="1600" dirty="0">
                <a:solidFill>
                  <a:srgbClr val="000000"/>
                </a:solidFill>
                <a:latin typeface="Monaco" charset="0"/>
                <a:cs typeface="Monaco" charset="0"/>
              </a:rPr>
              <a:t> </a:t>
            </a:r>
            <a:r>
              <a:rPr lang="en-AU" sz="1600" dirty="0">
                <a:solidFill>
                  <a:srgbClr val="7F007F"/>
                </a:solidFill>
                <a:latin typeface="Monaco" charset="0"/>
                <a:cs typeface="Monaco" charset="0"/>
              </a:rPr>
              <a:t>base-package</a:t>
            </a:r>
            <a:r>
              <a:rPr lang="en-AU" sz="1600" dirty="0">
                <a:solidFill>
                  <a:srgbClr val="000000"/>
                </a:solidFill>
                <a:latin typeface="Monaco" charset="0"/>
                <a:cs typeface="Monaco" charset="0"/>
              </a:rPr>
              <a:t>=</a:t>
            </a:r>
            <a:r>
              <a:rPr lang="en-AU" sz="1600" i="1" dirty="0">
                <a:solidFill>
                  <a:srgbClr val="2A00FF"/>
                </a:solidFill>
                <a:latin typeface="Monaco" charset="0"/>
                <a:cs typeface="Monaco" charset="0"/>
              </a:rPr>
              <a:t>"</a:t>
            </a:r>
            <a:r>
              <a:rPr lang="en-AU" sz="1600" i="1" dirty="0" err="1">
                <a:solidFill>
                  <a:srgbClr val="2A00FF"/>
                </a:solidFill>
                <a:latin typeface="Monaco" charset="0"/>
                <a:cs typeface="Monaco" charset="0"/>
              </a:rPr>
              <a:t>com.acme</a:t>
            </a:r>
            <a:r>
              <a:rPr lang="en-AU" sz="1600" i="1" dirty="0">
                <a:solidFill>
                  <a:srgbClr val="2A00FF"/>
                </a:solidFill>
                <a:latin typeface="Monaco" charset="0"/>
                <a:cs typeface="Monaco" charset="0"/>
              </a:rPr>
              <a:t>.**.repository"</a:t>
            </a:r>
            <a:r>
              <a:rPr lang="en-AU" sz="1600" dirty="0">
                <a:solidFill>
                  <a:srgbClr val="000000"/>
                </a:solidFill>
                <a:latin typeface="Monaco" charset="0"/>
                <a:cs typeface="Monaco" charset="0"/>
              </a:rPr>
              <a:t> </a:t>
            </a:r>
            <a:r>
              <a:rPr lang="en-AU" sz="1600" dirty="0">
                <a:solidFill>
                  <a:srgbClr val="008080"/>
                </a:solidFill>
                <a:latin typeface="Monaco" charset="0"/>
                <a:cs typeface="Monaco" charset="0"/>
              </a:rPr>
              <a:t>/&gt;</a:t>
            </a:r>
          </a:p>
          <a:p>
            <a:pPr eaLnBrk="1" hangingPunct="1">
              <a:lnSpc>
                <a:spcPct val="100000"/>
              </a:lnSpc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AU" sz="1600" dirty="0">
              <a:solidFill>
                <a:srgbClr val="008080"/>
              </a:solidFill>
              <a:latin typeface="Monaco" charset="0"/>
              <a:cs typeface="Monaco" charset="0"/>
            </a:endParaRPr>
          </a:p>
          <a:p>
            <a:pPr eaLnBrk="1" hangingPunct="1">
              <a:lnSpc>
                <a:spcPct val="100000"/>
              </a:lnSpc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AU" sz="1600" dirty="0">
                <a:solidFill>
                  <a:srgbClr val="008080"/>
                </a:solidFill>
                <a:latin typeface="Monaco" charset="0"/>
                <a:cs typeface="Monaco" charset="0"/>
              </a:rPr>
              <a:t>&lt;</a:t>
            </a:r>
            <a:r>
              <a:rPr lang="en-AU" sz="1600" dirty="0" err="1">
                <a:solidFill>
                  <a:srgbClr val="008080"/>
                </a:solidFill>
                <a:latin typeface="Monaco" charset="0"/>
                <a:cs typeface="Monaco" charset="0"/>
              </a:rPr>
              <a:t>mongo</a:t>
            </a:r>
            <a:r>
              <a:rPr lang="en-AU" sz="1600" dirty="0" err="1">
                <a:solidFill>
                  <a:srgbClr val="3F7F7F"/>
                </a:solidFill>
                <a:latin typeface="Monaco" charset="0"/>
                <a:cs typeface="Monaco" charset="0"/>
              </a:rPr>
              <a:t>:repositories</a:t>
            </a:r>
            <a:r>
              <a:rPr lang="en-AU" sz="1600" dirty="0">
                <a:solidFill>
                  <a:srgbClr val="008080"/>
                </a:solidFill>
                <a:latin typeface="Monaco" charset="0"/>
                <a:cs typeface="Monaco" charset="0"/>
              </a:rPr>
              <a:t> </a:t>
            </a:r>
            <a:r>
              <a:rPr lang="en-AU" sz="1600" dirty="0">
                <a:solidFill>
                  <a:srgbClr val="7F007F"/>
                </a:solidFill>
                <a:latin typeface="Monaco" charset="0"/>
                <a:cs typeface="Monaco" charset="0"/>
              </a:rPr>
              <a:t>base-package</a:t>
            </a:r>
            <a:r>
              <a:rPr lang="en-AU" sz="1600" dirty="0">
                <a:solidFill>
                  <a:srgbClr val="000000"/>
                </a:solidFill>
                <a:latin typeface="Monaco" charset="0"/>
                <a:cs typeface="Monaco" charset="0"/>
              </a:rPr>
              <a:t>=</a:t>
            </a:r>
            <a:r>
              <a:rPr lang="en-AU" sz="1600" i="1" dirty="0">
                <a:solidFill>
                  <a:srgbClr val="2A00FF"/>
                </a:solidFill>
                <a:latin typeface="Monaco" charset="0"/>
                <a:cs typeface="Monaco" charset="0"/>
              </a:rPr>
              <a:t>"</a:t>
            </a:r>
            <a:r>
              <a:rPr lang="en-AU" sz="1600" i="1" dirty="0" err="1">
                <a:solidFill>
                  <a:srgbClr val="2A00FF"/>
                </a:solidFill>
                <a:latin typeface="Monaco" charset="0"/>
                <a:cs typeface="Monaco" charset="0"/>
              </a:rPr>
              <a:t>com.acme</a:t>
            </a:r>
            <a:r>
              <a:rPr lang="en-AU" sz="1600" i="1" dirty="0">
                <a:solidFill>
                  <a:srgbClr val="2A00FF"/>
                </a:solidFill>
                <a:latin typeface="Monaco" charset="0"/>
                <a:cs typeface="Monaco" charset="0"/>
              </a:rPr>
              <a:t>.**.repository"</a:t>
            </a:r>
            <a:r>
              <a:rPr lang="en-AU" sz="1600" dirty="0">
                <a:solidFill>
                  <a:srgbClr val="008080"/>
                </a:solidFill>
                <a:latin typeface="Monaco" charset="0"/>
                <a:cs typeface="Monaco" charset="0"/>
              </a:rPr>
              <a:t> /&gt;</a:t>
            </a:r>
          </a:p>
          <a:p>
            <a:pPr eaLnBrk="1" hangingPunct="1">
              <a:lnSpc>
                <a:spcPct val="100000"/>
              </a:lnSpc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AU" sz="1600" dirty="0">
              <a:solidFill>
                <a:srgbClr val="008080"/>
              </a:solidFill>
              <a:latin typeface="Monaco" charset="0"/>
              <a:cs typeface="Monaco" charset="0"/>
            </a:endParaRPr>
          </a:p>
          <a:p>
            <a:pPr eaLnBrk="1" hangingPunct="1">
              <a:lnSpc>
                <a:spcPct val="100000"/>
              </a:lnSpc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AU" sz="1600" dirty="0">
                <a:solidFill>
                  <a:srgbClr val="008080"/>
                </a:solidFill>
                <a:latin typeface="Monaco" charset="0"/>
                <a:cs typeface="Monaco" charset="0"/>
              </a:rPr>
              <a:t>&lt;</a:t>
            </a:r>
            <a:r>
              <a:rPr lang="en-AU" sz="1600" dirty="0" err="1">
                <a:solidFill>
                  <a:srgbClr val="008080"/>
                </a:solidFill>
                <a:latin typeface="Monaco" charset="0"/>
                <a:cs typeface="Monaco" charset="0"/>
              </a:rPr>
              <a:t>gfe</a:t>
            </a:r>
            <a:r>
              <a:rPr lang="en-AU" sz="1600" dirty="0" err="1">
                <a:solidFill>
                  <a:srgbClr val="3F7F7F"/>
                </a:solidFill>
                <a:latin typeface="Monaco" charset="0"/>
                <a:cs typeface="Monaco" charset="0"/>
              </a:rPr>
              <a:t>:repositories</a:t>
            </a:r>
            <a:r>
              <a:rPr lang="en-AU" sz="1600" dirty="0">
                <a:solidFill>
                  <a:srgbClr val="008080"/>
                </a:solidFill>
                <a:latin typeface="Monaco" charset="0"/>
                <a:cs typeface="Monaco" charset="0"/>
              </a:rPr>
              <a:t> </a:t>
            </a:r>
            <a:r>
              <a:rPr lang="en-AU" sz="1600" dirty="0">
                <a:solidFill>
                  <a:srgbClr val="7F007F"/>
                </a:solidFill>
                <a:latin typeface="Monaco" charset="0"/>
                <a:cs typeface="Monaco" charset="0"/>
              </a:rPr>
              <a:t>base-package</a:t>
            </a:r>
            <a:r>
              <a:rPr lang="en-AU" sz="1600" dirty="0">
                <a:solidFill>
                  <a:srgbClr val="000000"/>
                </a:solidFill>
                <a:latin typeface="Monaco" charset="0"/>
                <a:cs typeface="Monaco" charset="0"/>
              </a:rPr>
              <a:t>=</a:t>
            </a:r>
            <a:r>
              <a:rPr lang="en-AU" sz="1600" i="1" dirty="0">
                <a:solidFill>
                  <a:srgbClr val="2A00FF"/>
                </a:solidFill>
                <a:latin typeface="Monaco" charset="0"/>
                <a:cs typeface="Monaco" charset="0"/>
              </a:rPr>
              <a:t>"</a:t>
            </a:r>
            <a:r>
              <a:rPr lang="en-AU" sz="1600" i="1" dirty="0" err="1">
                <a:solidFill>
                  <a:srgbClr val="2A00FF"/>
                </a:solidFill>
                <a:latin typeface="Monaco" charset="0"/>
                <a:cs typeface="Monaco" charset="0"/>
              </a:rPr>
              <a:t>com.acme</a:t>
            </a:r>
            <a:r>
              <a:rPr lang="en-AU" sz="1600" i="1" dirty="0">
                <a:solidFill>
                  <a:srgbClr val="2A00FF"/>
                </a:solidFill>
                <a:latin typeface="Monaco" charset="0"/>
                <a:cs typeface="Monaco" charset="0"/>
              </a:rPr>
              <a:t>.**.repository"</a:t>
            </a:r>
            <a:r>
              <a:rPr lang="en-AU" sz="1600" dirty="0">
                <a:solidFill>
                  <a:srgbClr val="008080"/>
                </a:solidFill>
                <a:latin typeface="Monaco" charset="0"/>
                <a:cs typeface="Monaco" charset="0"/>
              </a:rPr>
              <a:t> /&gt;</a:t>
            </a:r>
          </a:p>
        </p:txBody>
      </p:sp>
      <p:sp>
        <p:nvSpPr>
          <p:cNvPr id="5" name="AutoShape 3"/>
          <p:cNvSpPr>
            <a:spLocks noChangeArrowheads="1"/>
          </p:cNvSpPr>
          <p:nvPr/>
        </p:nvSpPr>
        <p:spPr bwMode="auto">
          <a:xfrm>
            <a:off x="481161" y="4002137"/>
            <a:ext cx="8077167" cy="399815"/>
          </a:xfrm>
          <a:prstGeom prst="roundRect">
            <a:avLst>
              <a:gd name="adj" fmla="val 111"/>
            </a:avLst>
          </a:prstGeom>
          <a:solidFill>
            <a:srgbClr val="FFFFCC"/>
          </a:solidFill>
          <a:ln w="936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5000" rIns="90000" bIns="45000" anchor="ctr" anchorCtr="1"/>
          <a:lstStyle/>
          <a:p>
            <a:pPr lvl="1"/>
            <a:r>
              <a:rPr lang="en-AU" sz="1600" dirty="0">
                <a:solidFill>
                  <a:schemeClr val="tx1">
                    <a:lumMod val="60000"/>
                    <a:lumOff val="40000"/>
                  </a:schemeClr>
                </a:solidFill>
                <a:latin typeface="Monaco"/>
                <a:cs typeface="Monaco"/>
              </a:rPr>
              <a:t>@</a:t>
            </a:r>
            <a:r>
              <a:rPr lang="en-AU" sz="1600" dirty="0" err="1" smtClean="0">
                <a:solidFill>
                  <a:schemeClr val="tx1">
                    <a:lumMod val="60000"/>
                    <a:lumOff val="40000"/>
                  </a:schemeClr>
                </a:solidFill>
                <a:latin typeface="Monaco"/>
                <a:cs typeface="Monaco"/>
              </a:rPr>
              <a:t>Autowired</a:t>
            </a:r>
            <a:r>
              <a:rPr lang="en-AU" sz="1600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Monaco"/>
                <a:cs typeface="Monaco"/>
              </a:rPr>
              <a:t> </a:t>
            </a:r>
            <a:r>
              <a:rPr lang="en-AU" sz="1600" dirty="0" err="1" smtClean="0">
                <a:solidFill>
                  <a:srgbClr val="000000"/>
                </a:solidFill>
                <a:latin typeface="Monaco"/>
                <a:cs typeface="Monaco"/>
              </a:rPr>
              <a:t>CustomerRespository</a:t>
            </a:r>
            <a:r>
              <a:rPr lang="en-AU" sz="1600" dirty="0" smtClean="0">
                <a:solidFill>
                  <a:srgbClr val="000000"/>
                </a:solidFill>
                <a:latin typeface="Monaco"/>
                <a:cs typeface="Monaco"/>
              </a:rPr>
              <a:t> </a:t>
            </a:r>
            <a:r>
              <a:rPr lang="en-AU" sz="1600" dirty="0" err="1">
                <a:solidFill>
                  <a:srgbClr val="3366FF"/>
                </a:solidFill>
                <a:latin typeface="Monaco"/>
                <a:cs typeface="Monaco"/>
              </a:rPr>
              <a:t>custRepo</a:t>
            </a:r>
            <a:r>
              <a:rPr lang="en-AU" sz="1600" dirty="0">
                <a:solidFill>
                  <a:srgbClr val="000000"/>
                </a:solidFill>
                <a:latin typeface="Monaco"/>
                <a:cs typeface="Monaco"/>
              </a:rPr>
              <a:t>;</a:t>
            </a:r>
            <a:endParaRPr lang="en-US" sz="1600" dirty="0">
              <a:latin typeface="Monaco"/>
              <a:cs typeface="Monaco"/>
            </a:endParaRPr>
          </a:p>
        </p:txBody>
      </p:sp>
    </p:spTree>
    <p:extLst>
      <p:ext uri="{BB962C8B-B14F-4D97-AF65-F5344CB8AC3E}">
        <p14:creationId xmlns:p14="http://schemas.microsoft.com/office/powerpoint/2010/main" val="333025178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Spring </a:t>
            </a:r>
            <a:r>
              <a:rPr lang="en-US" dirty="0" err="1" smtClean="0"/>
              <a:t>Hateoas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HTTP As The Engine of Application State</a:t>
            </a:r>
          </a:p>
          <a:p>
            <a:pPr lvl="1"/>
            <a:r>
              <a:rPr lang="en-US" dirty="0" smtClean="0"/>
              <a:t>Possibly the world’s </a:t>
            </a:r>
            <a:r>
              <a:rPr lang="en-US" i="1" dirty="0" smtClean="0"/>
              <a:t>worst</a:t>
            </a:r>
            <a:r>
              <a:rPr lang="en-US" dirty="0" smtClean="0"/>
              <a:t> acronym</a:t>
            </a:r>
          </a:p>
          <a:p>
            <a:pPr lvl="1"/>
            <a:r>
              <a:rPr lang="en-US" dirty="0" err="1" smtClean="0"/>
              <a:t>RESTful</a:t>
            </a:r>
            <a:r>
              <a:rPr lang="en-US" dirty="0" smtClean="0"/>
              <a:t> responses should contain links</a:t>
            </a:r>
          </a:p>
          <a:p>
            <a:pPr lvl="2"/>
            <a:r>
              <a:rPr lang="en-US" dirty="0" smtClean="0"/>
              <a:t>Like HTML web-pages do</a:t>
            </a:r>
          </a:p>
          <a:p>
            <a:pPr lvl="2"/>
            <a:r>
              <a:rPr lang="en-US" dirty="0" smtClean="0"/>
              <a:t>Avoids the need for WSDL (SOAP)</a:t>
            </a:r>
          </a:p>
          <a:p>
            <a:pPr lvl="1"/>
            <a:r>
              <a:rPr lang="en-US" dirty="0" smtClean="0"/>
              <a:t>Spring </a:t>
            </a:r>
            <a:r>
              <a:rPr lang="en-US" dirty="0" err="1" smtClean="0"/>
              <a:t>Hateoas</a:t>
            </a:r>
            <a:r>
              <a:rPr lang="en-US" dirty="0" smtClean="0"/>
              <a:t> uses HAL (</a:t>
            </a:r>
            <a:r>
              <a:rPr lang="en-US" dirty="0"/>
              <a:t>Hypertext Application </a:t>
            </a:r>
            <a:r>
              <a:rPr lang="en-US" dirty="0" smtClean="0"/>
              <a:t>Language) to generate links in XML or JSON</a:t>
            </a:r>
          </a:p>
          <a:p>
            <a:pPr lvl="2"/>
            <a:r>
              <a:rPr lang="en-US" dirty="0" smtClean="0"/>
              <a:t>HAL is not yet a standard, just one possible option</a:t>
            </a:r>
            <a:endParaRPr lang="en-US" dirty="0"/>
          </a:p>
        </p:txBody>
      </p:sp>
      <p:pic>
        <p:nvPicPr>
          <p:cNvPr id="4" name="Picture 3" descr="spring-hateoa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5970" y="1"/>
            <a:ext cx="2018030" cy="177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70824" y="3969529"/>
            <a:ext cx="6587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2"/>
                </a:solidFill>
              </a:rPr>
              <a:t>See guide for example: </a:t>
            </a:r>
            <a:r>
              <a:rPr lang="en-US" dirty="0" smtClean="0">
                <a:solidFill>
                  <a:schemeClr val="bg2"/>
                </a:solidFill>
                <a:hlinkClick r:id="rId3"/>
              </a:rPr>
              <a:t>https</a:t>
            </a:r>
            <a:r>
              <a:rPr lang="en-US" dirty="0">
                <a:solidFill>
                  <a:schemeClr val="bg2"/>
                </a:solidFill>
                <a:hlinkClick r:id="rId3"/>
              </a:rPr>
              <a:t>://spring.io/guides/gs/rest-</a:t>
            </a:r>
            <a:r>
              <a:rPr lang="en-US" dirty="0" smtClean="0">
                <a:solidFill>
                  <a:schemeClr val="bg2"/>
                </a:solidFill>
                <a:hlinkClick r:id="rId3"/>
              </a:rPr>
              <a:t>hateoas</a:t>
            </a:r>
            <a:r>
              <a:rPr lang="en-US" dirty="0" smtClean="0">
                <a:solidFill>
                  <a:schemeClr val="bg2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6963344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Spring </a:t>
            </a:r>
            <a:r>
              <a:rPr lang="en-US" dirty="0" err="1" smtClean="0"/>
              <a:t>Hateoas</a:t>
            </a:r>
            <a:r>
              <a:rPr lang="en-US" dirty="0" smtClean="0"/>
              <a:t> – XML Example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610099" y="753498"/>
            <a:ext cx="2390588" cy="1477328"/>
          </a:xfrm>
          <a:prstGeom prst="rect">
            <a:avLst/>
          </a:prstGeom>
          <a:solidFill>
            <a:srgbClr val="FFFFFF"/>
          </a:solidFill>
          <a:ln>
            <a:solidFill>
              <a:srgbClr val="8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i="1" dirty="0" smtClean="0">
                <a:solidFill>
                  <a:srgbClr val="800000"/>
                </a:solidFill>
              </a:rPr>
              <a:t>Spring </a:t>
            </a:r>
            <a:r>
              <a:rPr lang="en-US" b="1" i="1" dirty="0" err="1" smtClean="0">
                <a:solidFill>
                  <a:srgbClr val="800000"/>
                </a:solidFill>
              </a:rPr>
              <a:t>Hateaos</a:t>
            </a:r>
            <a:r>
              <a:rPr lang="en-US" b="1" dirty="0" smtClean="0">
                <a:solidFill>
                  <a:srgbClr val="800000"/>
                </a:solidFill>
              </a:rPr>
              <a:t> </a:t>
            </a:r>
            <a:r>
              <a:rPr lang="en-US" dirty="0" smtClean="0">
                <a:solidFill>
                  <a:srgbClr val="800000"/>
                </a:solidFill>
              </a:rPr>
              <a:t>provides an API for generating these links in MVC Controller responses</a:t>
            </a:r>
          </a:p>
        </p:txBody>
      </p:sp>
      <p:pic>
        <p:nvPicPr>
          <p:cNvPr id="3" name="Picture 2" descr="Screen Shot 2014-01-29 at 8.56.09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318" y="1055644"/>
            <a:ext cx="6007100" cy="2159000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6" name="Picture 5" descr="Screen Shot 2014-01-29 at 9.00.20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1361" y="3013027"/>
            <a:ext cx="5880100" cy="1498600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10" name="Line 5"/>
          <p:cNvSpPr>
            <a:spLocks noChangeShapeType="1"/>
          </p:cNvSpPr>
          <p:nvPr/>
        </p:nvSpPr>
        <p:spPr bwMode="auto">
          <a:xfrm flipH="1" flipV="1">
            <a:off x="5620339" y="2627397"/>
            <a:ext cx="1941572" cy="211653"/>
          </a:xfrm>
          <a:prstGeom prst="line">
            <a:avLst/>
          </a:prstGeom>
          <a:noFill/>
          <a:ln w="9360" cap="sq">
            <a:solidFill>
              <a:srgbClr val="8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" name="Line 5"/>
          <p:cNvSpPr>
            <a:spLocks noChangeShapeType="1"/>
          </p:cNvSpPr>
          <p:nvPr/>
        </p:nvSpPr>
        <p:spPr bwMode="auto">
          <a:xfrm flipH="1">
            <a:off x="6926885" y="3481305"/>
            <a:ext cx="635026" cy="394109"/>
          </a:xfrm>
          <a:prstGeom prst="line">
            <a:avLst/>
          </a:prstGeom>
          <a:noFill/>
          <a:ln w="9360" cap="sq">
            <a:solidFill>
              <a:srgbClr val="8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726005" y="2847254"/>
            <a:ext cx="2288436" cy="646331"/>
          </a:xfrm>
          <a:prstGeom prst="rect">
            <a:avLst/>
          </a:prstGeom>
          <a:solidFill>
            <a:srgbClr val="FFFFFF"/>
          </a:solidFill>
          <a:ln>
            <a:solidFill>
              <a:srgbClr val="8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i="1" dirty="0" smtClean="0">
                <a:solidFill>
                  <a:srgbClr val="800000"/>
                </a:solidFill>
              </a:rPr>
              <a:t>Note:</a:t>
            </a:r>
            <a:r>
              <a:rPr lang="en-US" i="1" dirty="0" smtClean="0">
                <a:solidFill>
                  <a:srgbClr val="800000"/>
                </a:solidFill>
              </a:rPr>
              <a:t> </a:t>
            </a:r>
            <a:r>
              <a:rPr lang="en-US" dirty="0" smtClean="0">
                <a:solidFill>
                  <a:srgbClr val="800000"/>
                </a:solidFill>
              </a:rPr>
              <a:t>links</a:t>
            </a:r>
            <a:r>
              <a:rPr lang="en-US" i="1" dirty="0" smtClean="0">
                <a:solidFill>
                  <a:srgbClr val="800000"/>
                </a:solidFill>
              </a:rPr>
              <a:t> change</a:t>
            </a:r>
            <a:r>
              <a:rPr lang="en-US" dirty="0" smtClean="0">
                <a:solidFill>
                  <a:srgbClr val="800000"/>
                </a:solidFill>
              </a:rPr>
              <a:t> as </a:t>
            </a:r>
            <a:r>
              <a:rPr lang="en-US" i="1" dirty="0" smtClean="0">
                <a:solidFill>
                  <a:srgbClr val="800000"/>
                </a:solidFill>
              </a:rPr>
              <a:t>state</a:t>
            </a:r>
            <a:r>
              <a:rPr lang="en-US" dirty="0" smtClean="0">
                <a:solidFill>
                  <a:srgbClr val="800000"/>
                </a:solidFill>
              </a:rPr>
              <a:t> changes</a:t>
            </a:r>
            <a:endParaRPr lang="en-US" i="1" dirty="0" smtClean="0">
              <a:solidFill>
                <a:srgbClr val="800000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100828" y="4625845"/>
            <a:ext cx="50064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From: http</a:t>
            </a:r>
            <a:r>
              <a:rPr lang="en-US" dirty="0">
                <a:solidFill>
                  <a:schemeClr val="bg1"/>
                </a:solidFill>
              </a:rPr>
              <a:t>://</a:t>
            </a:r>
            <a:r>
              <a:rPr lang="en-US" dirty="0" err="1">
                <a:solidFill>
                  <a:schemeClr val="bg1"/>
                </a:solidFill>
              </a:rPr>
              <a:t>restcookbook.com</a:t>
            </a:r>
            <a:r>
              <a:rPr lang="en-US" dirty="0">
                <a:solidFill>
                  <a:schemeClr val="bg1"/>
                </a:solidFill>
              </a:rPr>
              <a:t>/Basics/</a:t>
            </a:r>
            <a:r>
              <a:rPr lang="en-US" dirty="0" err="1">
                <a:solidFill>
                  <a:schemeClr val="bg1"/>
                </a:solidFill>
              </a:rPr>
              <a:t>hateoas</a:t>
            </a:r>
            <a:r>
              <a:rPr lang="en-US" dirty="0">
                <a:solidFill>
                  <a:schemeClr val="bg1"/>
                </a:solidFill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63137026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Spring IO Execution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Build on the foundations</a:t>
            </a:r>
            <a:endParaRPr lang="en-US" dirty="0"/>
          </a:p>
        </p:txBody>
      </p:sp>
      <p:pic>
        <p:nvPicPr>
          <p:cNvPr id="4" name="Picture 3" descr="spring-boo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052" y="1595565"/>
            <a:ext cx="2984500" cy="2413000"/>
          </a:xfrm>
          <a:prstGeom prst="rect">
            <a:avLst/>
          </a:prstGeom>
        </p:spPr>
      </p:pic>
      <p:pic>
        <p:nvPicPr>
          <p:cNvPr id="5" name="Picture 4" descr="spring-x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1575" y="1502242"/>
            <a:ext cx="2692400" cy="2501900"/>
          </a:xfrm>
          <a:prstGeom prst="rect">
            <a:avLst/>
          </a:prstGeom>
        </p:spPr>
      </p:pic>
      <p:pic>
        <p:nvPicPr>
          <p:cNvPr id="6" name="Picture 5" descr="spring-io-gree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7633" y="77700"/>
            <a:ext cx="1879600" cy="721360"/>
          </a:xfrm>
          <a:prstGeom prst="rect">
            <a:avLst/>
          </a:prstGeom>
        </p:spPr>
      </p:pic>
      <p:sp>
        <p:nvSpPr>
          <p:cNvPr id="7" name="AutoShape 5"/>
          <p:cNvSpPr>
            <a:spLocks noChangeArrowheads="1"/>
          </p:cNvSpPr>
          <p:nvPr/>
        </p:nvSpPr>
        <p:spPr bwMode="auto">
          <a:xfrm>
            <a:off x="6568020" y="2916492"/>
            <a:ext cx="2017932" cy="433942"/>
          </a:xfrm>
          <a:prstGeom prst="roundRect">
            <a:avLst>
              <a:gd name="adj" fmla="val 125"/>
            </a:avLst>
          </a:prstGeom>
          <a:solidFill>
            <a:srgbClr val="FFFFFF"/>
          </a:solidFill>
          <a:ln w="9360" cap="sq">
            <a:solidFill>
              <a:srgbClr val="8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5000" rIns="90000" bIns="45000" anchor="ctr" anchorCtr="1"/>
          <a:lstStyle/>
          <a:p>
            <a:pPr algn="ctr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AU" sz="2400" dirty="0" smtClean="0">
                <a:solidFill>
                  <a:srgbClr val="800000"/>
                </a:solidFill>
              </a:rPr>
              <a:t>Later: Part 2</a:t>
            </a:r>
            <a:endParaRPr lang="en-AU" sz="2400" dirty="0">
              <a:solidFill>
                <a:srgbClr val="800000"/>
              </a:solidFill>
            </a:endParaRPr>
          </a:p>
        </p:txBody>
      </p:sp>
      <p:sp>
        <p:nvSpPr>
          <p:cNvPr id="8" name="Line 6"/>
          <p:cNvSpPr>
            <a:spLocks noChangeShapeType="1"/>
          </p:cNvSpPr>
          <p:nvPr/>
        </p:nvSpPr>
        <p:spPr bwMode="auto">
          <a:xfrm flipH="1" flipV="1">
            <a:off x="5370675" y="2530253"/>
            <a:ext cx="1507315" cy="314662"/>
          </a:xfrm>
          <a:prstGeom prst="line">
            <a:avLst/>
          </a:prstGeom>
          <a:noFill/>
          <a:ln w="9360" cap="sq">
            <a:solidFill>
              <a:srgbClr val="8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65468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Spring Boot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Write a deployable Spring application in just a few lines</a:t>
            </a:r>
          </a:p>
          <a:p>
            <a:pPr lvl="1"/>
            <a:r>
              <a:rPr lang="en-US" dirty="0" smtClean="0"/>
              <a:t>Many defaults out of the box</a:t>
            </a:r>
          </a:p>
          <a:p>
            <a:pPr lvl="1"/>
            <a:r>
              <a:rPr lang="en-US" dirty="0" smtClean="0"/>
              <a:t>Override any/all as needed</a:t>
            </a:r>
          </a:p>
          <a:p>
            <a:pPr lvl="1"/>
            <a:r>
              <a:rPr lang="en-US" dirty="0" smtClean="0"/>
              <a:t>Still need to setup your build environment (ant, maven, </a:t>
            </a:r>
            <a:r>
              <a:rPr lang="en-US" dirty="0" err="1" smtClean="0"/>
              <a:t>gradle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Can run as a Java application</a:t>
            </a:r>
          </a:p>
          <a:p>
            <a:pPr lvl="2"/>
            <a:r>
              <a:rPr lang="en-US" dirty="0" smtClean="0"/>
              <a:t>Deploys to embedded container (Tomcat by default)</a:t>
            </a:r>
          </a:p>
          <a:p>
            <a:pPr lvl="1"/>
            <a:r>
              <a:rPr lang="en-US" dirty="0" smtClean="0"/>
              <a:t>Or deploy as a war in usual way</a:t>
            </a:r>
          </a:p>
          <a:p>
            <a:pPr lvl="1"/>
            <a:r>
              <a:rPr lang="en-US" dirty="0" smtClean="0"/>
              <a:t>Java Configuration or XML supported plus</a:t>
            </a:r>
            <a:br>
              <a:rPr lang="en-US" dirty="0" smtClean="0"/>
            </a:br>
            <a:r>
              <a:rPr lang="en-US" dirty="0" err="1" smtClean="0"/>
              <a:t>autowiring</a:t>
            </a:r>
            <a:r>
              <a:rPr lang="en-US" dirty="0" smtClean="0"/>
              <a:t> and component-scanning</a:t>
            </a:r>
          </a:p>
        </p:txBody>
      </p:sp>
      <p:pic>
        <p:nvPicPr>
          <p:cNvPr id="4" name="Picture 3" descr="spring-boo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416" y="2575821"/>
            <a:ext cx="2387600" cy="193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86074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Text Box 1"/>
          <p:cNvSpPr txBox="1">
            <a:spLocks noChangeArrowheads="1"/>
          </p:cNvSpPr>
          <p:nvPr/>
        </p:nvSpPr>
        <p:spPr bwMode="auto">
          <a:xfrm>
            <a:off x="366716" y="325339"/>
            <a:ext cx="8410575" cy="4602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4D4D4D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4D4D4D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4D4D4D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4D4D4D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4D4D4D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4D4D4D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4D4D4D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4D4D4D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4D4D4D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lnSpc>
                <a:spcPct val="90000"/>
              </a:lnSpc>
              <a:buClrTx/>
              <a:buFontTx/>
              <a:buNone/>
            </a:pPr>
            <a:r>
              <a:rPr lang="en-AU" sz="3200" dirty="0">
                <a:solidFill>
                  <a:srgbClr val="008881"/>
                </a:solidFill>
                <a:cs typeface="Arial" charset="0"/>
              </a:rPr>
              <a:t>Simplest </a:t>
            </a:r>
            <a:r>
              <a:rPr lang="en-AU" sz="3200" dirty="0" smtClean="0">
                <a:solidFill>
                  <a:srgbClr val="008881"/>
                </a:solidFill>
                <a:cs typeface="Arial" charset="0"/>
              </a:rPr>
              <a:t>Program (Standalone)</a:t>
            </a:r>
            <a:endParaRPr lang="en-AU" sz="3200" dirty="0">
              <a:solidFill>
                <a:srgbClr val="008881"/>
              </a:solidFill>
              <a:cs typeface="Arial" charset="0"/>
            </a:endParaRPr>
          </a:p>
        </p:txBody>
      </p:sp>
      <p:sp>
        <p:nvSpPr>
          <p:cNvPr id="45058" name="Text Box 2"/>
          <p:cNvSpPr txBox="1">
            <a:spLocks noChangeArrowheads="1"/>
          </p:cNvSpPr>
          <p:nvPr/>
        </p:nvSpPr>
        <p:spPr bwMode="auto">
          <a:xfrm>
            <a:off x="366716" y="1074406"/>
            <a:ext cx="8410575" cy="33819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228600" indent="-228600"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4D4D4D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4D4D4D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4D4D4D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4D4D4D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4D4D4D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4D4D4D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4D4D4D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4D4D4D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4D4D4D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spcBef>
                <a:spcPts val="1200"/>
              </a:spcBef>
              <a:buClr>
                <a:srgbClr val="33928A"/>
              </a:buClr>
              <a:buFont typeface="Wingdings" charset="0"/>
              <a:buChar char=""/>
            </a:pPr>
            <a:r>
              <a:rPr lang="en-AU">
                <a:cs typeface="Arial" charset="0"/>
              </a:rPr>
              <a:t>Just one class – an MVC Controller</a:t>
            </a:r>
          </a:p>
        </p:txBody>
      </p:sp>
      <p:sp>
        <p:nvSpPr>
          <p:cNvPr id="45059" name="Text Box 3"/>
          <p:cNvSpPr txBox="1">
            <a:spLocks noChangeArrowheads="1"/>
          </p:cNvSpPr>
          <p:nvPr/>
        </p:nvSpPr>
        <p:spPr bwMode="auto">
          <a:xfrm>
            <a:off x="440882" y="1495103"/>
            <a:ext cx="7781186" cy="307245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/>
        </p:spPr>
        <p:txBody>
          <a:bodyPr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4D4D4D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4D4D4D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4D4D4D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4D4D4D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4D4D4D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4D4D4D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4D4D4D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4D4D4D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4D4D4D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AU" sz="1400" dirty="0">
                <a:solidFill>
                  <a:srgbClr val="646464"/>
                </a:solidFill>
                <a:latin typeface="Monaco" charset="0"/>
                <a:cs typeface="Monaco" charset="0"/>
              </a:rPr>
              <a:t>@Controller</a:t>
            </a:r>
          </a:p>
          <a:p>
            <a:r>
              <a:rPr lang="en-AU" sz="1400" dirty="0">
                <a:solidFill>
                  <a:srgbClr val="646464"/>
                </a:solidFill>
                <a:latin typeface="Monaco" charset="0"/>
                <a:cs typeface="Monaco" charset="0"/>
              </a:rPr>
              <a:t>@</a:t>
            </a:r>
            <a:r>
              <a:rPr lang="en-AU" sz="1400" dirty="0" err="1">
                <a:solidFill>
                  <a:srgbClr val="646464"/>
                </a:solidFill>
                <a:latin typeface="Monaco" charset="0"/>
                <a:cs typeface="Monaco" charset="0"/>
              </a:rPr>
              <a:t>EnableAutoConfiguration</a:t>
            </a:r>
            <a:endParaRPr lang="en-AU" sz="1400" dirty="0">
              <a:solidFill>
                <a:srgbClr val="646464"/>
              </a:solidFill>
              <a:latin typeface="Monaco" charset="0"/>
              <a:cs typeface="Monaco" charset="0"/>
            </a:endParaRPr>
          </a:p>
          <a:p>
            <a:r>
              <a:rPr lang="en-AU" sz="1400" b="1" dirty="0">
                <a:solidFill>
                  <a:srgbClr val="7F0055"/>
                </a:solidFill>
                <a:latin typeface="Monaco" charset="0"/>
                <a:cs typeface="Monaco" charset="0"/>
              </a:rPr>
              <a:t>public</a:t>
            </a:r>
            <a:r>
              <a:rPr lang="en-AU" sz="1400" dirty="0">
                <a:solidFill>
                  <a:srgbClr val="000000"/>
                </a:solidFill>
                <a:latin typeface="Monaco" charset="0"/>
                <a:cs typeface="Monaco" charset="0"/>
              </a:rPr>
              <a:t> </a:t>
            </a:r>
            <a:r>
              <a:rPr lang="en-AU" sz="1400" b="1" dirty="0">
                <a:solidFill>
                  <a:srgbClr val="7F0055"/>
                </a:solidFill>
                <a:latin typeface="Monaco" charset="0"/>
                <a:cs typeface="Monaco" charset="0"/>
              </a:rPr>
              <a:t>class</a:t>
            </a:r>
            <a:r>
              <a:rPr lang="en-AU" sz="1400" dirty="0">
                <a:solidFill>
                  <a:srgbClr val="000000"/>
                </a:solidFill>
                <a:latin typeface="Monaco" charset="0"/>
                <a:cs typeface="Monaco" charset="0"/>
              </a:rPr>
              <a:t> </a:t>
            </a:r>
            <a:r>
              <a:rPr lang="en-AU" sz="1400" dirty="0" err="1">
                <a:solidFill>
                  <a:srgbClr val="000000"/>
                </a:solidFill>
                <a:latin typeface="Monaco" charset="0"/>
                <a:cs typeface="Monaco" charset="0"/>
              </a:rPr>
              <a:t>SampleController</a:t>
            </a:r>
            <a:r>
              <a:rPr lang="en-AU" sz="1400" dirty="0">
                <a:solidFill>
                  <a:srgbClr val="000000"/>
                </a:solidFill>
                <a:latin typeface="Monaco" charset="0"/>
                <a:cs typeface="Monaco" charset="0"/>
              </a:rPr>
              <a:t> {</a:t>
            </a:r>
          </a:p>
          <a:p>
            <a:endParaRPr lang="en-AU" sz="1400" dirty="0">
              <a:latin typeface="Monaco" charset="0"/>
              <a:cs typeface="Monaco" charset="0"/>
            </a:endParaRPr>
          </a:p>
          <a:p>
            <a:r>
              <a:rPr lang="en-AU" sz="1400" dirty="0">
                <a:solidFill>
                  <a:srgbClr val="646464"/>
                </a:solidFill>
                <a:latin typeface="Monaco" charset="0"/>
                <a:cs typeface="Monaco" charset="0"/>
              </a:rPr>
              <a:t>  @</a:t>
            </a:r>
            <a:r>
              <a:rPr lang="en-AU" sz="1400" dirty="0" err="1">
                <a:solidFill>
                  <a:srgbClr val="646464"/>
                </a:solidFill>
                <a:latin typeface="Monaco" charset="0"/>
                <a:cs typeface="Monaco" charset="0"/>
              </a:rPr>
              <a:t>RequestMapping</a:t>
            </a:r>
            <a:r>
              <a:rPr lang="en-AU" sz="1400" dirty="0" smtClean="0">
                <a:solidFill>
                  <a:srgbClr val="000000"/>
                </a:solidFill>
                <a:latin typeface="Monaco" charset="0"/>
                <a:cs typeface="Monaco" charset="0"/>
              </a:rPr>
              <a:t>(</a:t>
            </a:r>
            <a:r>
              <a:rPr lang="en-AU" sz="1400" dirty="0" smtClean="0">
                <a:solidFill>
                  <a:srgbClr val="2A00FF"/>
                </a:solidFill>
                <a:latin typeface="Monaco" charset="0"/>
                <a:cs typeface="Monaco" charset="0"/>
              </a:rPr>
              <a:t>”/"</a:t>
            </a:r>
            <a:r>
              <a:rPr lang="en-AU" sz="1400" dirty="0">
                <a:solidFill>
                  <a:srgbClr val="000000"/>
                </a:solidFill>
                <a:latin typeface="Monaco" charset="0"/>
                <a:cs typeface="Monaco" charset="0"/>
              </a:rPr>
              <a:t>)</a:t>
            </a:r>
          </a:p>
          <a:p>
            <a:r>
              <a:rPr lang="en-AU" sz="1400" dirty="0">
                <a:solidFill>
                  <a:srgbClr val="646464"/>
                </a:solidFill>
                <a:latin typeface="Monaco" charset="0"/>
                <a:cs typeface="Monaco" charset="0"/>
              </a:rPr>
              <a:t>  @</a:t>
            </a:r>
            <a:r>
              <a:rPr lang="en-AU" sz="1400" dirty="0" err="1">
                <a:solidFill>
                  <a:srgbClr val="646464"/>
                </a:solidFill>
                <a:latin typeface="Monaco" charset="0"/>
                <a:cs typeface="Monaco" charset="0"/>
              </a:rPr>
              <a:t>ResponseBody</a:t>
            </a:r>
            <a:endParaRPr lang="en-AU" sz="1400" dirty="0">
              <a:solidFill>
                <a:srgbClr val="646464"/>
              </a:solidFill>
              <a:latin typeface="Monaco" charset="0"/>
              <a:cs typeface="Monaco" charset="0"/>
            </a:endParaRPr>
          </a:p>
          <a:p>
            <a:r>
              <a:rPr lang="en-AU" sz="1400" dirty="0">
                <a:solidFill>
                  <a:srgbClr val="000000"/>
                </a:solidFill>
                <a:latin typeface="Monaco" charset="0"/>
                <a:cs typeface="Monaco" charset="0"/>
              </a:rPr>
              <a:t>  String home() {</a:t>
            </a:r>
          </a:p>
          <a:p>
            <a:r>
              <a:rPr lang="en-AU" sz="1400" b="1" dirty="0">
                <a:solidFill>
                  <a:srgbClr val="7F0055"/>
                </a:solidFill>
                <a:latin typeface="Monaco" charset="0"/>
                <a:cs typeface="Monaco" charset="0"/>
              </a:rPr>
              <a:t>    return</a:t>
            </a:r>
            <a:r>
              <a:rPr lang="en-AU" sz="1400" dirty="0">
                <a:solidFill>
                  <a:srgbClr val="000000"/>
                </a:solidFill>
                <a:latin typeface="Monaco" charset="0"/>
                <a:cs typeface="Monaco" charset="0"/>
              </a:rPr>
              <a:t> </a:t>
            </a:r>
            <a:r>
              <a:rPr lang="en-AU" sz="1400" dirty="0">
                <a:solidFill>
                  <a:srgbClr val="2A00FF"/>
                </a:solidFill>
                <a:latin typeface="Monaco" charset="0"/>
                <a:cs typeface="Monaco" charset="0"/>
              </a:rPr>
              <a:t>"&lt;body&gt;&lt;h1&gt;Hello World!&lt;/h1&gt;&lt;p&gt;Instant web-app&lt;/p&gt;&lt;/body&gt;"</a:t>
            </a:r>
            <a:r>
              <a:rPr lang="en-AU" sz="1400" dirty="0">
                <a:solidFill>
                  <a:srgbClr val="000000"/>
                </a:solidFill>
                <a:latin typeface="Monaco" charset="0"/>
                <a:cs typeface="Monaco" charset="0"/>
              </a:rPr>
              <a:t>;</a:t>
            </a:r>
          </a:p>
          <a:p>
            <a:r>
              <a:rPr lang="en-AU" sz="1400" dirty="0">
                <a:solidFill>
                  <a:srgbClr val="000000"/>
                </a:solidFill>
                <a:latin typeface="Monaco" charset="0"/>
                <a:cs typeface="Monaco" charset="0"/>
              </a:rPr>
              <a:t>  }</a:t>
            </a:r>
          </a:p>
          <a:p>
            <a:endParaRPr lang="en-AU" sz="1400" dirty="0">
              <a:latin typeface="Monaco" charset="0"/>
              <a:cs typeface="Monaco" charset="0"/>
            </a:endParaRPr>
          </a:p>
          <a:p>
            <a:r>
              <a:rPr lang="en-AU" sz="1400" b="1" dirty="0">
                <a:solidFill>
                  <a:srgbClr val="7F0055"/>
                </a:solidFill>
                <a:latin typeface="Monaco" charset="0"/>
                <a:cs typeface="Monaco" charset="0"/>
              </a:rPr>
              <a:t>  public</a:t>
            </a:r>
            <a:r>
              <a:rPr lang="en-AU" sz="1400" dirty="0">
                <a:solidFill>
                  <a:srgbClr val="000000"/>
                </a:solidFill>
                <a:latin typeface="Monaco" charset="0"/>
                <a:cs typeface="Monaco" charset="0"/>
              </a:rPr>
              <a:t> </a:t>
            </a:r>
            <a:r>
              <a:rPr lang="en-AU" sz="1400" b="1" dirty="0">
                <a:solidFill>
                  <a:srgbClr val="7F0055"/>
                </a:solidFill>
                <a:latin typeface="Monaco" charset="0"/>
                <a:cs typeface="Monaco" charset="0"/>
              </a:rPr>
              <a:t>static</a:t>
            </a:r>
            <a:r>
              <a:rPr lang="en-AU" sz="1400" dirty="0">
                <a:solidFill>
                  <a:srgbClr val="000000"/>
                </a:solidFill>
                <a:latin typeface="Monaco" charset="0"/>
                <a:cs typeface="Monaco" charset="0"/>
              </a:rPr>
              <a:t> </a:t>
            </a:r>
            <a:r>
              <a:rPr lang="en-AU" sz="1400" b="1" dirty="0">
                <a:solidFill>
                  <a:srgbClr val="7F0055"/>
                </a:solidFill>
                <a:latin typeface="Monaco" charset="0"/>
                <a:cs typeface="Monaco" charset="0"/>
              </a:rPr>
              <a:t>void</a:t>
            </a:r>
            <a:r>
              <a:rPr lang="en-AU" sz="1400" dirty="0">
                <a:solidFill>
                  <a:srgbClr val="000000"/>
                </a:solidFill>
                <a:latin typeface="Monaco" charset="0"/>
                <a:cs typeface="Monaco" charset="0"/>
              </a:rPr>
              <a:t> main(String[] </a:t>
            </a:r>
            <a:r>
              <a:rPr lang="en-AU" sz="1400" dirty="0" err="1">
                <a:solidFill>
                  <a:srgbClr val="000000"/>
                </a:solidFill>
                <a:latin typeface="Monaco" charset="0"/>
                <a:cs typeface="Monaco" charset="0"/>
              </a:rPr>
              <a:t>args</a:t>
            </a:r>
            <a:r>
              <a:rPr lang="en-AU" sz="1400" dirty="0">
                <a:solidFill>
                  <a:srgbClr val="000000"/>
                </a:solidFill>
                <a:latin typeface="Monaco" charset="0"/>
                <a:cs typeface="Monaco" charset="0"/>
              </a:rPr>
              <a:t>)    </a:t>
            </a:r>
            <a:r>
              <a:rPr lang="en-AU" sz="1400" b="1" dirty="0">
                <a:solidFill>
                  <a:srgbClr val="7F0055"/>
                </a:solidFill>
                <a:latin typeface="Monaco" charset="0"/>
                <a:cs typeface="Monaco" charset="0"/>
              </a:rPr>
              <a:t>throws</a:t>
            </a:r>
            <a:r>
              <a:rPr lang="en-AU" sz="1400" dirty="0">
                <a:solidFill>
                  <a:srgbClr val="000000"/>
                </a:solidFill>
                <a:latin typeface="Monaco" charset="0"/>
                <a:cs typeface="Monaco" charset="0"/>
              </a:rPr>
              <a:t> Exception {</a:t>
            </a:r>
          </a:p>
          <a:p>
            <a:r>
              <a:rPr lang="en-AU" sz="1400" dirty="0">
                <a:solidFill>
                  <a:srgbClr val="000000"/>
                </a:solidFill>
                <a:latin typeface="Monaco" charset="0"/>
                <a:cs typeface="Monaco" charset="0"/>
              </a:rPr>
              <a:t>    </a:t>
            </a:r>
            <a:r>
              <a:rPr lang="en-AU" sz="1400" dirty="0" err="1">
                <a:solidFill>
                  <a:srgbClr val="000000"/>
                </a:solidFill>
                <a:latin typeface="Monaco" charset="0"/>
                <a:cs typeface="Monaco" charset="0"/>
              </a:rPr>
              <a:t>SpringApplication.</a:t>
            </a:r>
            <a:r>
              <a:rPr lang="en-AU" sz="1400" i="1" dirty="0" err="1">
                <a:solidFill>
                  <a:srgbClr val="000000"/>
                </a:solidFill>
                <a:latin typeface="Monaco" charset="0"/>
                <a:cs typeface="Monaco" charset="0"/>
              </a:rPr>
              <a:t>run</a:t>
            </a:r>
            <a:r>
              <a:rPr lang="en-AU" sz="1400" dirty="0">
                <a:solidFill>
                  <a:srgbClr val="000000"/>
                </a:solidFill>
                <a:latin typeface="Monaco" charset="0"/>
                <a:cs typeface="Monaco" charset="0"/>
              </a:rPr>
              <a:t>(</a:t>
            </a:r>
            <a:r>
              <a:rPr lang="en-AU" sz="1400" dirty="0" err="1">
                <a:solidFill>
                  <a:srgbClr val="000000"/>
                </a:solidFill>
                <a:latin typeface="Monaco" charset="0"/>
                <a:cs typeface="Monaco" charset="0"/>
              </a:rPr>
              <a:t>SampleController.</a:t>
            </a:r>
            <a:r>
              <a:rPr lang="en-AU" sz="1400" b="1" dirty="0" err="1">
                <a:solidFill>
                  <a:srgbClr val="7F0055"/>
                </a:solidFill>
                <a:latin typeface="Monaco" charset="0"/>
                <a:cs typeface="Monaco" charset="0"/>
              </a:rPr>
              <a:t>class</a:t>
            </a:r>
            <a:r>
              <a:rPr lang="en-AU" sz="1400" dirty="0">
                <a:solidFill>
                  <a:srgbClr val="000000"/>
                </a:solidFill>
                <a:latin typeface="Monaco" charset="0"/>
                <a:cs typeface="Monaco" charset="0"/>
              </a:rPr>
              <a:t>, </a:t>
            </a:r>
            <a:r>
              <a:rPr lang="en-AU" sz="1400" dirty="0" err="1">
                <a:solidFill>
                  <a:srgbClr val="000000"/>
                </a:solidFill>
                <a:latin typeface="Monaco" charset="0"/>
                <a:cs typeface="Monaco" charset="0"/>
              </a:rPr>
              <a:t>args</a:t>
            </a:r>
            <a:r>
              <a:rPr lang="en-AU" sz="1400" dirty="0">
                <a:solidFill>
                  <a:srgbClr val="000000"/>
                </a:solidFill>
                <a:latin typeface="Monaco" charset="0"/>
                <a:cs typeface="Monaco" charset="0"/>
              </a:rPr>
              <a:t>);</a:t>
            </a:r>
          </a:p>
          <a:p>
            <a:r>
              <a:rPr lang="en-AU" sz="1400" dirty="0">
                <a:solidFill>
                  <a:srgbClr val="000000"/>
                </a:solidFill>
                <a:latin typeface="Monaco" charset="0"/>
                <a:cs typeface="Monaco" charset="0"/>
              </a:rPr>
              <a:t>  }</a:t>
            </a:r>
          </a:p>
          <a:p>
            <a:r>
              <a:rPr lang="en-AU" sz="1400" dirty="0">
                <a:solidFill>
                  <a:srgbClr val="000000"/>
                </a:solidFill>
                <a:latin typeface="Monaco" charset="0"/>
                <a:cs typeface="Monaco" charset="0"/>
              </a:rPr>
              <a:t>}</a:t>
            </a:r>
          </a:p>
        </p:txBody>
      </p:sp>
      <p:sp>
        <p:nvSpPr>
          <p:cNvPr id="45060" name="AutoShape 4"/>
          <p:cNvSpPr>
            <a:spLocks noChangeArrowheads="1"/>
          </p:cNvSpPr>
          <p:nvPr/>
        </p:nvSpPr>
        <p:spPr bwMode="auto">
          <a:xfrm>
            <a:off x="5915549" y="1278380"/>
            <a:ext cx="2943225" cy="645913"/>
          </a:xfrm>
          <a:prstGeom prst="roundRect">
            <a:avLst>
              <a:gd name="adj" fmla="val 125"/>
            </a:avLst>
          </a:prstGeom>
          <a:solidFill>
            <a:srgbClr val="FFFFFF"/>
          </a:solidFill>
          <a:ln w="9360" cap="sq">
            <a:solidFill>
              <a:srgbClr val="8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5000" rIns="90000" bIns="45000" anchor="ctr" anchorCtr="1"/>
          <a:lstStyle/>
          <a:p>
            <a:pPr algn="ctr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AU" sz="1800">
                <a:solidFill>
                  <a:srgbClr val="800000"/>
                </a:solidFill>
              </a:rPr>
              <a:t>This annotation tells Spring</a:t>
            </a:r>
          </a:p>
          <a:p>
            <a:pPr algn="ctr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AU" sz="1800">
                <a:solidFill>
                  <a:srgbClr val="800000"/>
                </a:solidFill>
              </a:rPr>
              <a:t>Boot to use all its defaults</a:t>
            </a:r>
          </a:p>
        </p:txBody>
      </p:sp>
      <p:sp>
        <p:nvSpPr>
          <p:cNvPr id="45061" name="Line 5"/>
          <p:cNvSpPr>
            <a:spLocks noChangeShapeType="1"/>
          </p:cNvSpPr>
          <p:nvPr/>
        </p:nvSpPr>
        <p:spPr bwMode="auto">
          <a:xfrm flipH="1">
            <a:off x="3286124" y="1644618"/>
            <a:ext cx="2656559" cy="286776"/>
          </a:xfrm>
          <a:prstGeom prst="line">
            <a:avLst/>
          </a:prstGeom>
          <a:noFill/>
          <a:ln w="9360" cap="sq">
            <a:solidFill>
              <a:srgbClr val="8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062" name="AutoShape 6"/>
          <p:cNvSpPr>
            <a:spLocks noChangeArrowheads="1"/>
          </p:cNvSpPr>
          <p:nvPr/>
        </p:nvSpPr>
        <p:spPr bwMode="auto">
          <a:xfrm>
            <a:off x="1084266" y="4361104"/>
            <a:ext cx="7316787" cy="347556"/>
          </a:xfrm>
          <a:prstGeom prst="roundRect">
            <a:avLst>
              <a:gd name="adj" fmla="val 125"/>
            </a:avLst>
          </a:prstGeom>
          <a:solidFill>
            <a:srgbClr val="FFFFFF"/>
          </a:solidFill>
          <a:ln w="9360" cap="sq">
            <a:solidFill>
              <a:srgbClr val="8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5000" rIns="90000" bIns="45000" anchor="ctr" anchorCtr="1"/>
          <a:lstStyle/>
          <a:p>
            <a:pPr algn="ctr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AU" sz="1800" dirty="0">
                <a:solidFill>
                  <a:srgbClr val="800000"/>
                </a:solidFill>
              </a:rPr>
              <a:t>Run as Java application and got to </a:t>
            </a:r>
            <a:r>
              <a:rPr lang="en-AU" sz="1800" u="sng" dirty="0">
                <a:solidFill>
                  <a:srgbClr val="800000"/>
                </a:solidFill>
                <a:hlinkClick r:id="rId3"/>
              </a:rPr>
              <a:t>http://localhost:8080</a:t>
            </a:r>
            <a:r>
              <a:rPr lang="en-AU" sz="1800" u="sng" dirty="0" smtClean="0">
                <a:solidFill>
                  <a:srgbClr val="800000"/>
                </a:solidFill>
                <a:hlinkClick r:id="rId3"/>
              </a:rPr>
              <a:t>/</a:t>
            </a:r>
            <a:r>
              <a:rPr lang="en-AU" sz="1800" u="sng" dirty="0" smtClean="0">
                <a:solidFill>
                  <a:srgbClr val="800000"/>
                </a:solidFill>
              </a:rPr>
              <a:t> </a:t>
            </a:r>
            <a:endParaRPr lang="en-AU" sz="1800" u="sng" dirty="0">
              <a:solidFill>
                <a:srgbClr val="800000"/>
              </a:solidFill>
            </a:endParaRPr>
          </a:p>
        </p:txBody>
      </p:sp>
      <p:sp>
        <p:nvSpPr>
          <p:cNvPr id="45063" name="AutoShape 7"/>
          <p:cNvSpPr>
            <a:spLocks noChangeArrowheads="1"/>
          </p:cNvSpPr>
          <p:nvPr/>
        </p:nvSpPr>
        <p:spPr bwMode="auto">
          <a:xfrm>
            <a:off x="6437187" y="2437929"/>
            <a:ext cx="2157413" cy="357078"/>
          </a:xfrm>
          <a:prstGeom prst="roundRect">
            <a:avLst>
              <a:gd name="adj" fmla="val 12500"/>
            </a:avLst>
          </a:prstGeom>
          <a:solidFill>
            <a:srgbClr val="FFFFFF"/>
          </a:solidFill>
          <a:ln w="9360" cap="sq">
            <a:solidFill>
              <a:srgbClr val="8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5000" rIns="90000" bIns="45000" anchor="ctr" anchorCtr="1"/>
          <a:lstStyle/>
          <a:p>
            <a:pPr algn="ctr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AU" sz="1800">
                <a:solidFill>
                  <a:srgbClr val="800000"/>
                </a:solidFill>
              </a:rPr>
              <a:t>Initial class to run</a:t>
            </a:r>
          </a:p>
        </p:txBody>
      </p:sp>
      <p:sp>
        <p:nvSpPr>
          <p:cNvPr id="45064" name="Line 8"/>
          <p:cNvSpPr>
            <a:spLocks noChangeShapeType="1"/>
          </p:cNvSpPr>
          <p:nvPr/>
        </p:nvSpPr>
        <p:spPr bwMode="auto">
          <a:xfrm flipH="1">
            <a:off x="4850790" y="2670468"/>
            <a:ext cx="1580333" cy="1274566"/>
          </a:xfrm>
          <a:prstGeom prst="line">
            <a:avLst/>
          </a:prstGeom>
          <a:noFill/>
          <a:ln w="9360" cap="sq">
            <a:solidFill>
              <a:srgbClr val="8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05962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Spring Update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What is Pivotal?</a:t>
            </a:r>
          </a:p>
          <a:p>
            <a:r>
              <a:rPr lang="en-US" dirty="0" smtClean="0"/>
              <a:t>Spring V4</a:t>
            </a:r>
          </a:p>
          <a:p>
            <a:r>
              <a:rPr lang="en-US" dirty="0" smtClean="0"/>
              <a:t>Spring IO</a:t>
            </a:r>
          </a:p>
          <a:p>
            <a:pPr lvl="1"/>
            <a:r>
              <a:rPr lang="en-US" dirty="0" smtClean="0"/>
              <a:t>Spring’s sub-projects</a:t>
            </a:r>
          </a:p>
          <a:p>
            <a:pPr lvl="1"/>
            <a:r>
              <a:rPr lang="en-US" dirty="0" smtClean="0"/>
              <a:t>Spring Data</a:t>
            </a:r>
          </a:p>
          <a:p>
            <a:pPr lvl="1"/>
            <a:r>
              <a:rPr lang="en-US" dirty="0" smtClean="0"/>
              <a:t>Spring Boot</a:t>
            </a:r>
            <a:endParaRPr lang="en-US" dirty="0"/>
          </a:p>
        </p:txBody>
      </p:sp>
      <p:pic>
        <p:nvPicPr>
          <p:cNvPr id="4" name="Picture 3" descr="spring-io-gree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7633" y="77700"/>
            <a:ext cx="1879600" cy="72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01975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Extend: Run as a WAR, Pull-in extra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Extend </a:t>
            </a:r>
            <a:r>
              <a:rPr lang="en-AU" dirty="0" err="1" smtClean="0">
                <a:solidFill>
                  <a:srgbClr val="000000"/>
                </a:solidFill>
                <a:latin typeface="Courier New"/>
                <a:cs typeface="Courier New"/>
              </a:rPr>
              <a:t>SpringBootServletInitializer</a:t>
            </a:r>
            <a:endParaRPr lang="en-AU" dirty="0" smtClean="0">
              <a:solidFill>
                <a:srgbClr val="000000"/>
              </a:solidFill>
              <a:latin typeface="Courier New"/>
              <a:cs typeface="Courier New"/>
            </a:endParaRPr>
          </a:p>
          <a:p>
            <a:pPr lvl="1"/>
            <a:r>
              <a:rPr lang="en-AU" dirty="0" smtClean="0">
                <a:solidFill>
                  <a:srgbClr val="000000"/>
                </a:solidFill>
                <a:latin typeface="+mn-lt"/>
                <a:cs typeface="Monaco" charset="0"/>
              </a:rPr>
              <a:t>Use component scanning and/or XML </a:t>
            </a:r>
            <a:r>
              <a:rPr lang="en-AU" dirty="0" err="1" smtClean="0">
                <a:solidFill>
                  <a:srgbClr val="000000"/>
                </a:solidFill>
                <a:latin typeface="+mn-lt"/>
                <a:cs typeface="Monaco" charset="0"/>
              </a:rPr>
              <a:t>config</a:t>
            </a:r>
            <a:r>
              <a:rPr lang="en-AU" dirty="0" smtClean="0">
                <a:solidFill>
                  <a:srgbClr val="000000"/>
                </a:solidFill>
                <a:latin typeface="+mn-lt"/>
                <a:cs typeface="Monaco" charset="0"/>
              </a:rPr>
              <a:t> to define Controllers, Services …</a:t>
            </a:r>
            <a:endParaRPr lang="en-US" dirty="0">
              <a:latin typeface="+mn-lt"/>
            </a:endParaRPr>
          </a:p>
        </p:txBody>
      </p:sp>
      <p:sp>
        <p:nvSpPr>
          <p:cNvPr id="4" name="Text Box 7"/>
          <p:cNvSpPr txBox="1">
            <a:spLocks noChangeArrowheads="1"/>
          </p:cNvSpPr>
          <p:nvPr/>
        </p:nvSpPr>
        <p:spPr bwMode="auto">
          <a:xfrm>
            <a:off x="485032" y="2206395"/>
            <a:ext cx="7284508" cy="2522926"/>
          </a:xfrm>
          <a:prstGeom prst="rect">
            <a:avLst/>
          </a:prstGeom>
          <a:solidFill>
            <a:srgbClr val="F0F4D3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/>
        </p:spPr>
        <p:txBody>
          <a:bodyPr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4D4D4D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4D4D4D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4D4D4D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4D4D4D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4D4D4D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4D4D4D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4D4D4D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4D4D4D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4D4D4D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AU" sz="1400" dirty="0">
                <a:solidFill>
                  <a:srgbClr val="646464"/>
                </a:solidFill>
                <a:latin typeface="Monaco" charset="0"/>
                <a:cs typeface="Monaco" charset="0"/>
              </a:rPr>
              <a:t>@</a:t>
            </a:r>
            <a:r>
              <a:rPr lang="en-AU" sz="1400" dirty="0" err="1">
                <a:solidFill>
                  <a:srgbClr val="646464"/>
                </a:solidFill>
                <a:latin typeface="Monaco" charset="0"/>
                <a:cs typeface="Monaco" charset="0"/>
              </a:rPr>
              <a:t>EnableAutoConfiguration</a:t>
            </a:r>
            <a:endParaRPr lang="en-AU" sz="1400" dirty="0">
              <a:solidFill>
                <a:srgbClr val="646464"/>
              </a:solidFill>
              <a:latin typeface="Monaco" charset="0"/>
              <a:cs typeface="Monaco" charset="0"/>
            </a:endParaRPr>
          </a:p>
          <a:p>
            <a:r>
              <a:rPr lang="en-AU" sz="1400" dirty="0">
                <a:solidFill>
                  <a:srgbClr val="646464"/>
                </a:solidFill>
                <a:latin typeface="Monaco" charset="0"/>
                <a:cs typeface="Monaco" charset="0"/>
              </a:rPr>
              <a:t>@</a:t>
            </a:r>
            <a:r>
              <a:rPr lang="en-AU" sz="1400" dirty="0" err="1">
                <a:solidFill>
                  <a:srgbClr val="646464"/>
                </a:solidFill>
                <a:latin typeface="Monaco" charset="0"/>
                <a:cs typeface="Monaco" charset="0"/>
              </a:rPr>
              <a:t>ComponentScan</a:t>
            </a:r>
            <a:r>
              <a:rPr lang="en-AU" sz="1400" dirty="0">
                <a:solidFill>
                  <a:srgbClr val="000000"/>
                </a:solidFill>
                <a:latin typeface="Monaco" charset="0"/>
                <a:cs typeface="Monaco" charset="0"/>
              </a:rPr>
              <a:t>({ </a:t>
            </a:r>
            <a:r>
              <a:rPr lang="en-AU" sz="1400" dirty="0">
                <a:solidFill>
                  <a:srgbClr val="2A00FF"/>
                </a:solidFill>
                <a:latin typeface="Monaco" charset="0"/>
                <a:cs typeface="Monaco" charset="0"/>
              </a:rPr>
              <a:t>"</a:t>
            </a:r>
            <a:r>
              <a:rPr lang="en-AU" sz="1400" dirty="0" err="1">
                <a:solidFill>
                  <a:srgbClr val="2A00FF"/>
                </a:solidFill>
                <a:latin typeface="Monaco" charset="0"/>
                <a:cs typeface="Monaco" charset="0"/>
              </a:rPr>
              <a:t>org.project.myapp</a:t>
            </a:r>
            <a:r>
              <a:rPr lang="en-AU" sz="1400" dirty="0">
                <a:solidFill>
                  <a:srgbClr val="2A00FF"/>
                </a:solidFill>
                <a:latin typeface="Monaco" charset="0"/>
                <a:cs typeface="Monaco" charset="0"/>
              </a:rPr>
              <a:t>"</a:t>
            </a:r>
            <a:r>
              <a:rPr lang="en-AU" sz="1400" dirty="0">
                <a:solidFill>
                  <a:srgbClr val="000000"/>
                </a:solidFill>
                <a:latin typeface="Monaco" charset="0"/>
                <a:cs typeface="Monaco" charset="0"/>
              </a:rPr>
              <a:t> })</a:t>
            </a:r>
          </a:p>
          <a:p>
            <a:r>
              <a:rPr lang="en-AU" sz="1400" dirty="0">
                <a:solidFill>
                  <a:srgbClr val="646464"/>
                </a:solidFill>
                <a:latin typeface="Monaco" charset="0"/>
                <a:cs typeface="Monaco" charset="0"/>
              </a:rPr>
              <a:t>@</a:t>
            </a:r>
            <a:r>
              <a:rPr lang="en-AU" sz="1400" dirty="0" err="1">
                <a:solidFill>
                  <a:srgbClr val="646464"/>
                </a:solidFill>
                <a:latin typeface="Monaco" charset="0"/>
                <a:cs typeface="Monaco" charset="0"/>
              </a:rPr>
              <a:t>ImportResource</a:t>
            </a:r>
            <a:r>
              <a:rPr lang="en-AU" sz="1400" dirty="0">
                <a:solidFill>
                  <a:srgbClr val="000000"/>
                </a:solidFill>
                <a:latin typeface="Monaco" charset="0"/>
                <a:cs typeface="Monaco" charset="0"/>
              </a:rPr>
              <a:t>(value = </a:t>
            </a:r>
            <a:r>
              <a:rPr lang="en-AU" sz="1400" dirty="0">
                <a:solidFill>
                  <a:srgbClr val="2A00FF"/>
                </a:solidFill>
                <a:latin typeface="Monaco" charset="0"/>
                <a:cs typeface="Monaco" charset="0"/>
              </a:rPr>
              <a:t>"</a:t>
            </a:r>
            <a:r>
              <a:rPr lang="en-AU" sz="1400" dirty="0" err="1">
                <a:solidFill>
                  <a:srgbClr val="2A00FF"/>
                </a:solidFill>
                <a:latin typeface="Monaco" charset="0"/>
                <a:cs typeface="Monaco" charset="0"/>
              </a:rPr>
              <a:t>classpath:config</a:t>
            </a:r>
            <a:r>
              <a:rPr lang="en-AU" sz="1400" dirty="0">
                <a:solidFill>
                  <a:srgbClr val="2A00FF"/>
                </a:solidFill>
                <a:latin typeface="Monaco" charset="0"/>
                <a:cs typeface="Monaco" charset="0"/>
              </a:rPr>
              <a:t>/</a:t>
            </a:r>
            <a:r>
              <a:rPr lang="en-AU" sz="1400" dirty="0" err="1">
                <a:solidFill>
                  <a:srgbClr val="2A00FF"/>
                </a:solidFill>
                <a:latin typeface="Monaco" charset="0"/>
                <a:cs typeface="Monaco" charset="0"/>
              </a:rPr>
              <a:t>security.xml</a:t>
            </a:r>
            <a:r>
              <a:rPr lang="en-AU" sz="1400" dirty="0">
                <a:solidFill>
                  <a:srgbClr val="2A00FF"/>
                </a:solidFill>
                <a:latin typeface="Monaco" charset="0"/>
                <a:cs typeface="Monaco" charset="0"/>
              </a:rPr>
              <a:t>"</a:t>
            </a:r>
            <a:r>
              <a:rPr lang="en-AU" sz="1400" dirty="0">
                <a:solidFill>
                  <a:srgbClr val="000000"/>
                </a:solidFill>
                <a:latin typeface="Monaco" charset="0"/>
                <a:cs typeface="Monaco" charset="0"/>
              </a:rPr>
              <a:t>)</a:t>
            </a:r>
          </a:p>
          <a:p>
            <a:r>
              <a:rPr lang="en-AU" sz="1400" b="1" dirty="0">
                <a:solidFill>
                  <a:srgbClr val="7F0055"/>
                </a:solidFill>
                <a:latin typeface="Monaco" charset="0"/>
                <a:cs typeface="Monaco" charset="0"/>
              </a:rPr>
              <a:t>public</a:t>
            </a:r>
            <a:r>
              <a:rPr lang="en-AU" sz="1400" dirty="0">
                <a:solidFill>
                  <a:srgbClr val="000000"/>
                </a:solidFill>
                <a:latin typeface="Monaco" charset="0"/>
                <a:cs typeface="Monaco" charset="0"/>
              </a:rPr>
              <a:t> </a:t>
            </a:r>
            <a:r>
              <a:rPr lang="en-AU" sz="1400" b="1" dirty="0">
                <a:solidFill>
                  <a:srgbClr val="7F0055"/>
                </a:solidFill>
                <a:latin typeface="Monaco" charset="0"/>
                <a:cs typeface="Monaco" charset="0"/>
              </a:rPr>
              <a:t>class</a:t>
            </a:r>
            <a:r>
              <a:rPr lang="en-AU" sz="1400" dirty="0">
                <a:solidFill>
                  <a:srgbClr val="000000"/>
                </a:solidFill>
                <a:latin typeface="Monaco" charset="0"/>
                <a:cs typeface="Monaco" charset="0"/>
              </a:rPr>
              <a:t> Main </a:t>
            </a:r>
            <a:r>
              <a:rPr lang="en-AU" sz="1400" b="1" dirty="0">
                <a:solidFill>
                  <a:srgbClr val="7F0055"/>
                </a:solidFill>
                <a:latin typeface="Monaco" charset="0"/>
                <a:cs typeface="Monaco" charset="0"/>
              </a:rPr>
              <a:t>extends</a:t>
            </a:r>
            <a:r>
              <a:rPr lang="en-AU" sz="1400" dirty="0">
                <a:solidFill>
                  <a:srgbClr val="000000"/>
                </a:solidFill>
                <a:latin typeface="Monaco" charset="0"/>
                <a:cs typeface="Monaco" charset="0"/>
              </a:rPr>
              <a:t> </a:t>
            </a:r>
            <a:r>
              <a:rPr lang="en-AU" sz="1400" dirty="0" err="1">
                <a:solidFill>
                  <a:srgbClr val="000000"/>
                </a:solidFill>
                <a:latin typeface="Monaco" charset="0"/>
                <a:cs typeface="Monaco" charset="0"/>
              </a:rPr>
              <a:t>SpringBootServletInitializer</a:t>
            </a:r>
            <a:r>
              <a:rPr lang="en-AU" sz="1400" dirty="0">
                <a:solidFill>
                  <a:srgbClr val="000000"/>
                </a:solidFill>
                <a:latin typeface="Monaco" charset="0"/>
                <a:cs typeface="Monaco" charset="0"/>
              </a:rPr>
              <a:t> {</a:t>
            </a:r>
          </a:p>
          <a:p>
            <a:endParaRPr lang="en-AU" sz="1400" dirty="0">
              <a:solidFill>
                <a:srgbClr val="3F5FBF"/>
              </a:solidFill>
              <a:latin typeface="Monaco" charset="0"/>
              <a:cs typeface="Monaco" charset="0"/>
            </a:endParaRPr>
          </a:p>
          <a:p>
            <a:r>
              <a:rPr lang="en-AU" sz="1400" dirty="0">
                <a:solidFill>
                  <a:srgbClr val="646464"/>
                </a:solidFill>
                <a:latin typeface="Monaco" charset="0"/>
                <a:cs typeface="Monaco" charset="0"/>
              </a:rPr>
              <a:t>  @Override</a:t>
            </a:r>
          </a:p>
          <a:p>
            <a:r>
              <a:rPr lang="en-AU" sz="1400" b="1" dirty="0">
                <a:solidFill>
                  <a:srgbClr val="7F0055"/>
                </a:solidFill>
                <a:latin typeface="Monaco" charset="0"/>
                <a:cs typeface="Monaco" charset="0"/>
              </a:rPr>
              <a:t>  protected</a:t>
            </a:r>
            <a:r>
              <a:rPr lang="en-AU" sz="1400" dirty="0">
                <a:solidFill>
                  <a:srgbClr val="000000"/>
                </a:solidFill>
                <a:latin typeface="Monaco" charset="0"/>
                <a:cs typeface="Monaco" charset="0"/>
              </a:rPr>
              <a:t> </a:t>
            </a:r>
            <a:r>
              <a:rPr lang="en-AU" sz="1400" dirty="0" err="1" smtClean="0">
                <a:solidFill>
                  <a:srgbClr val="000000"/>
                </a:solidFill>
                <a:latin typeface="Monaco" charset="0"/>
                <a:cs typeface="Monaco" charset="0"/>
              </a:rPr>
              <a:t>SpringApplicationBuilder</a:t>
            </a:r>
            <a:r>
              <a:rPr lang="en-AU" sz="1400" dirty="0">
                <a:solidFill>
                  <a:srgbClr val="000000"/>
                </a:solidFill>
                <a:latin typeface="Monaco" charset="0"/>
                <a:cs typeface="Monaco" charset="0"/>
              </a:rPr>
              <a:t> </a:t>
            </a:r>
            <a:r>
              <a:rPr lang="en-AU" sz="1400" dirty="0" smtClean="0">
                <a:solidFill>
                  <a:srgbClr val="000000"/>
                </a:solidFill>
                <a:latin typeface="Monaco" charset="0"/>
                <a:cs typeface="Monaco" charset="0"/>
              </a:rPr>
              <a:t>configure</a:t>
            </a:r>
          </a:p>
          <a:p>
            <a:r>
              <a:rPr lang="en-AU" sz="1400" dirty="0">
                <a:solidFill>
                  <a:srgbClr val="000000"/>
                </a:solidFill>
                <a:latin typeface="Monaco" charset="0"/>
                <a:cs typeface="Monaco" charset="0"/>
              </a:rPr>
              <a:t> </a:t>
            </a:r>
            <a:r>
              <a:rPr lang="en-AU" sz="1400" dirty="0" smtClean="0">
                <a:solidFill>
                  <a:srgbClr val="000000"/>
                </a:solidFill>
                <a:latin typeface="Monaco" charset="0"/>
                <a:cs typeface="Monaco" charset="0"/>
              </a:rPr>
              <a:t>                      (</a:t>
            </a:r>
            <a:r>
              <a:rPr lang="en-AU" sz="1400" dirty="0" err="1">
                <a:solidFill>
                  <a:srgbClr val="000000"/>
                </a:solidFill>
                <a:latin typeface="Monaco" charset="0"/>
                <a:cs typeface="Monaco" charset="0"/>
              </a:rPr>
              <a:t>SpringApplicationBuilder</a:t>
            </a:r>
            <a:r>
              <a:rPr lang="en-AU" sz="1400" dirty="0">
                <a:solidFill>
                  <a:srgbClr val="000000"/>
                </a:solidFill>
                <a:latin typeface="Monaco" charset="0"/>
                <a:cs typeface="Monaco" charset="0"/>
              </a:rPr>
              <a:t> </a:t>
            </a:r>
            <a:r>
              <a:rPr lang="en-AU" sz="1400" dirty="0" smtClean="0">
                <a:solidFill>
                  <a:srgbClr val="000000"/>
                </a:solidFill>
                <a:latin typeface="Monaco" charset="0"/>
                <a:cs typeface="Monaco" charset="0"/>
              </a:rPr>
              <a:t>app) </a:t>
            </a:r>
            <a:r>
              <a:rPr lang="en-AU" sz="1400" dirty="0">
                <a:solidFill>
                  <a:srgbClr val="000000"/>
                </a:solidFill>
                <a:latin typeface="Monaco" charset="0"/>
                <a:cs typeface="Monaco" charset="0"/>
              </a:rPr>
              <a:t>{</a:t>
            </a:r>
          </a:p>
          <a:p>
            <a:r>
              <a:rPr lang="en-AU" sz="1400" b="1" dirty="0">
                <a:solidFill>
                  <a:srgbClr val="7F0055"/>
                </a:solidFill>
                <a:latin typeface="Monaco" charset="0"/>
                <a:cs typeface="Monaco" charset="0"/>
              </a:rPr>
              <a:t>    return</a:t>
            </a:r>
            <a:r>
              <a:rPr lang="en-AU" sz="1400" dirty="0">
                <a:solidFill>
                  <a:srgbClr val="000000"/>
                </a:solidFill>
                <a:latin typeface="Monaco" charset="0"/>
                <a:cs typeface="Monaco" charset="0"/>
              </a:rPr>
              <a:t> </a:t>
            </a:r>
            <a:r>
              <a:rPr lang="en-AU" sz="1400" b="1" dirty="0">
                <a:solidFill>
                  <a:srgbClr val="7F0055"/>
                </a:solidFill>
                <a:latin typeface="Monaco" charset="0"/>
                <a:cs typeface="Monaco" charset="0"/>
              </a:rPr>
              <a:t>new</a:t>
            </a:r>
            <a:r>
              <a:rPr lang="en-AU" sz="1400" dirty="0">
                <a:solidFill>
                  <a:srgbClr val="000000"/>
                </a:solidFill>
                <a:latin typeface="Monaco" charset="0"/>
                <a:cs typeface="Monaco" charset="0"/>
              </a:rPr>
              <a:t> </a:t>
            </a:r>
            <a:r>
              <a:rPr lang="en-AU" sz="1400" dirty="0" err="1" smtClean="0">
                <a:solidFill>
                  <a:srgbClr val="000000"/>
                </a:solidFill>
                <a:latin typeface="Monaco" charset="0"/>
                <a:cs typeface="Monaco" charset="0"/>
              </a:rPr>
              <a:t>app.sources</a:t>
            </a:r>
            <a:r>
              <a:rPr lang="en-AU" sz="1400" dirty="0" smtClean="0">
                <a:solidFill>
                  <a:srgbClr val="000000"/>
                </a:solidFill>
                <a:latin typeface="Monaco" charset="0"/>
                <a:cs typeface="Monaco" charset="0"/>
              </a:rPr>
              <a:t>(</a:t>
            </a:r>
            <a:r>
              <a:rPr lang="en-AU" sz="1400" dirty="0" err="1" smtClean="0">
                <a:solidFill>
                  <a:srgbClr val="000000"/>
                </a:solidFill>
                <a:latin typeface="Monaco" charset="0"/>
                <a:cs typeface="Monaco" charset="0"/>
              </a:rPr>
              <a:t>Main.</a:t>
            </a:r>
            <a:r>
              <a:rPr lang="en-AU" sz="1400" b="1" dirty="0" err="1" smtClean="0">
                <a:solidFill>
                  <a:srgbClr val="7F0055"/>
                </a:solidFill>
                <a:latin typeface="Monaco" charset="0"/>
                <a:cs typeface="Monaco" charset="0"/>
              </a:rPr>
              <a:t>class</a:t>
            </a:r>
            <a:r>
              <a:rPr lang="en-AU" sz="1400" dirty="0" smtClean="0">
                <a:solidFill>
                  <a:srgbClr val="000000"/>
                </a:solidFill>
                <a:latin typeface="Monaco" charset="0"/>
                <a:cs typeface="Monaco" charset="0"/>
              </a:rPr>
              <a:t>);</a:t>
            </a:r>
            <a:endParaRPr lang="en-AU" sz="1400" dirty="0">
              <a:solidFill>
                <a:srgbClr val="000000"/>
              </a:solidFill>
              <a:latin typeface="Monaco" charset="0"/>
              <a:cs typeface="Monaco" charset="0"/>
            </a:endParaRPr>
          </a:p>
          <a:p>
            <a:r>
              <a:rPr lang="en-AU" sz="1400" dirty="0">
                <a:solidFill>
                  <a:srgbClr val="000000"/>
                </a:solidFill>
                <a:latin typeface="Monaco" charset="0"/>
                <a:cs typeface="Monaco" charset="0"/>
              </a:rPr>
              <a:t>  </a:t>
            </a:r>
            <a:r>
              <a:rPr lang="en-AU" sz="1400" dirty="0" smtClean="0">
                <a:solidFill>
                  <a:srgbClr val="000000"/>
                </a:solidFill>
                <a:latin typeface="Monaco" charset="0"/>
                <a:cs typeface="Monaco" charset="0"/>
              </a:rPr>
              <a:t>}</a:t>
            </a:r>
            <a:endParaRPr lang="en-AU" sz="1400" dirty="0">
              <a:solidFill>
                <a:srgbClr val="000000"/>
              </a:solidFill>
              <a:latin typeface="Monaco" charset="0"/>
              <a:cs typeface="Monaco" charset="0"/>
            </a:endParaRPr>
          </a:p>
          <a:p>
            <a:r>
              <a:rPr lang="en-US" sz="1400" dirty="0"/>
              <a:t> </a:t>
            </a:r>
            <a:r>
              <a:rPr lang="en-AU" sz="1400" dirty="0" smtClean="0">
                <a:solidFill>
                  <a:srgbClr val="000000"/>
                </a:solidFill>
                <a:latin typeface="Monaco" charset="0"/>
                <a:cs typeface="Monaco" charset="0"/>
              </a:rPr>
              <a:t>}</a:t>
            </a:r>
            <a:endParaRPr lang="en-AU" sz="1400" dirty="0">
              <a:solidFill>
                <a:srgbClr val="000000"/>
              </a:solidFill>
              <a:latin typeface="Monaco" charset="0"/>
              <a:cs typeface="Monaco" charset="0"/>
            </a:endParaRPr>
          </a:p>
        </p:txBody>
      </p:sp>
      <p:sp>
        <p:nvSpPr>
          <p:cNvPr id="5" name="AutoShape 5"/>
          <p:cNvSpPr>
            <a:spLocks noChangeArrowheads="1"/>
          </p:cNvSpPr>
          <p:nvPr/>
        </p:nvSpPr>
        <p:spPr bwMode="auto">
          <a:xfrm>
            <a:off x="5780848" y="4170957"/>
            <a:ext cx="2722652" cy="357078"/>
          </a:xfrm>
          <a:prstGeom prst="roundRect">
            <a:avLst>
              <a:gd name="adj" fmla="val 125"/>
            </a:avLst>
          </a:prstGeom>
          <a:solidFill>
            <a:srgbClr val="FFFFFF"/>
          </a:solidFill>
          <a:ln w="9360" cap="sq">
            <a:solidFill>
              <a:srgbClr val="8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5000" rIns="90000" bIns="45000" anchor="ctr" anchorCtr="1"/>
          <a:lstStyle/>
          <a:p>
            <a:pPr algn="ctr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AU" sz="1800" dirty="0" smtClean="0">
                <a:solidFill>
                  <a:srgbClr val="800000"/>
                </a:solidFill>
              </a:rPr>
              <a:t>Initialising </a:t>
            </a:r>
            <a:r>
              <a:rPr lang="en-AU" sz="1800" dirty="0">
                <a:solidFill>
                  <a:srgbClr val="800000"/>
                </a:solidFill>
              </a:rPr>
              <a:t>class </a:t>
            </a:r>
            <a:r>
              <a:rPr lang="en-AU" sz="1800" dirty="0" smtClean="0">
                <a:solidFill>
                  <a:srgbClr val="800000"/>
                </a:solidFill>
              </a:rPr>
              <a:t>(itself)</a:t>
            </a:r>
            <a:endParaRPr lang="en-AU" sz="1800" dirty="0">
              <a:solidFill>
                <a:srgbClr val="800000"/>
              </a:solidFill>
            </a:endParaRPr>
          </a:p>
        </p:txBody>
      </p:sp>
      <p:sp>
        <p:nvSpPr>
          <p:cNvPr id="6" name="Line 6"/>
          <p:cNvSpPr>
            <a:spLocks noChangeShapeType="1"/>
          </p:cNvSpPr>
          <p:nvPr/>
        </p:nvSpPr>
        <p:spPr bwMode="auto">
          <a:xfrm flipH="1" flipV="1">
            <a:off x="4722544" y="4108960"/>
            <a:ext cx="1064671" cy="239753"/>
          </a:xfrm>
          <a:prstGeom prst="line">
            <a:avLst/>
          </a:prstGeom>
          <a:noFill/>
          <a:ln w="9360" cap="sq">
            <a:solidFill>
              <a:srgbClr val="8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" name="AutoShape 8"/>
          <p:cNvSpPr>
            <a:spLocks noChangeArrowheads="1"/>
          </p:cNvSpPr>
          <p:nvPr/>
        </p:nvSpPr>
        <p:spPr bwMode="auto">
          <a:xfrm>
            <a:off x="6656933" y="3223308"/>
            <a:ext cx="2400300" cy="642739"/>
          </a:xfrm>
          <a:prstGeom prst="roundRect">
            <a:avLst>
              <a:gd name="adj" fmla="val 125"/>
            </a:avLst>
          </a:prstGeom>
          <a:solidFill>
            <a:srgbClr val="FFFFFF"/>
          </a:solidFill>
          <a:ln w="9360" cap="sq">
            <a:solidFill>
              <a:srgbClr val="8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5000" rIns="90000" bIns="45000" anchor="ctr" anchorCtr="1"/>
          <a:lstStyle/>
          <a:p>
            <a:pPr algn="ctr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AU" sz="1800">
                <a:solidFill>
                  <a:srgbClr val="800000"/>
                </a:solidFill>
              </a:rPr>
              <a:t>Tells Spring Boot to</a:t>
            </a:r>
          </a:p>
          <a:p>
            <a:pPr algn="ctr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AU" sz="1800">
                <a:solidFill>
                  <a:srgbClr val="800000"/>
                </a:solidFill>
              </a:rPr>
              <a:t>run up as a war</a:t>
            </a:r>
          </a:p>
        </p:txBody>
      </p:sp>
      <p:sp>
        <p:nvSpPr>
          <p:cNvPr id="8" name="Line 9"/>
          <p:cNvSpPr>
            <a:spLocks noChangeShapeType="1"/>
          </p:cNvSpPr>
          <p:nvPr/>
        </p:nvSpPr>
        <p:spPr bwMode="auto">
          <a:xfrm flipH="1" flipV="1">
            <a:off x="4897438" y="3196113"/>
            <a:ext cx="1767802" cy="345961"/>
          </a:xfrm>
          <a:prstGeom prst="line">
            <a:avLst/>
          </a:prstGeom>
          <a:noFill/>
          <a:ln w="9360" cap="sq">
            <a:solidFill>
              <a:srgbClr val="8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20952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pring-io-stack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301" y="780990"/>
            <a:ext cx="6616700" cy="37274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Spring IO Platform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637651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90589" y="1312908"/>
            <a:ext cx="5711359" cy="1006429"/>
          </a:xfrm>
        </p:spPr>
        <p:txBody>
          <a:bodyPr/>
          <a:lstStyle/>
          <a:p>
            <a:r>
              <a:rPr lang="en-US" dirty="0" smtClean="0"/>
              <a:t>Part 2: Spring XD / </a:t>
            </a:r>
            <a:r>
              <a:rPr lang="en-US" dirty="0" err="1" smtClean="0"/>
              <a:t>GemFire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90590" y="2633385"/>
            <a:ext cx="6048375" cy="1107995"/>
          </a:xfrm>
        </p:spPr>
        <p:txBody>
          <a:bodyPr/>
          <a:lstStyle/>
          <a:p>
            <a:r>
              <a:rPr lang="en-US" dirty="0" smtClean="0"/>
              <a:t>Pas Apicella 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Senior Field Engineer, </a:t>
            </a:r>
            <a:r>
              <a:rPr lang="en-US" dirty="0"/>
              <a:t>Pivotal</a:t>
            </a:r>
          </a:p>
          <a:p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1"/>
          </p:nvPr>
        </p:nvSpPr>
        <p:spPr>
          <a:xfrm>
            <a:off x="908582" y="3707737"/>
            <a:ext cx="2830263" cy="370775"/>
          </a:xfrm>
        </p:spPr>
        <p:txBody>
          <a:bodyPr/>
          <a:lstStyle/>
          <a:p>
            <a:r>
              <a:rPr lang="en-US" dirty="0" err="1" smtClean="0"/>
              <a:t>papicella@gopivotal.com</a:t>
            </a:r>
            <a:endParaRPr lang="en-US" dirty="0"/>
          </a:p>
          <a:p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7037295" y="1964187"/>
            <a:ext cx="1643063" cy="571500"/>
            <a:chOff x="634999" y="3635375"/>
            <a:chExt cx="1643063" cy="571500"/>
          </a:xfrm>
        </p:grpSpPr>
        <p:sp>
          <p:nvSpPr>
            <p:cNvPr id="7" name="Rounded Rectangle 6"/>
            <p:cNvSpPr/>
            <p:nvPr/>
          </p:nvSpPr>
          <p:spPr>
            <a:xfrm>
              <a:off x="634999" y="3635375"/>
              <a:ext cx="1643063" cy="571500"/>
            </a:xfrm>
            <a:prstGeom prst="roundRect">
              <a:avLst/>
            </a:prstGeom>
            <a:solidFill>
              <a:srgbClr val="FFFFFF"/>
            </a:solidFill>
            <a:ln w="127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5" descr="gemfire only"/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8818" y="3680195"/>
              <a:ext cx="1495425" cy="4191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TextBox 8"/>
          <p:cNvSpPr txBox="1"/>
          <p:nvPr/>
        </p:nvSpPr>
        <p:spPr>
          <a:xfrm>
            <a:off x="4055354" y="3708458"/>
            <a:ext cx="4678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 err="1" smtClean="0">
                <a:solidFill>
                  <a:schemeClr val="tx1">
                    <a:lumMod val="20000"/>
                    <a:lumOff val="80000"/>
                  </a:schemeClr>
                </a:solidFill>
                <a:latin typeface="Arial"/>
                <a:cs typeface="Arial"/>
              </a:rPr>
              <a:t>GitHub</a:t>
            </a:r>
            <a:r>
              <a:rPr lang="en-US" i="1" dirty="0" smtClean="0">
                <a:solidFill>
                  <a:schemeClr val="tx1">
                    <a:lumMod val="20000"/>
                    <a:lumOff val="80000"/>
                  </a:schemeClr>
                </a:solidFill>
                <a:latin typeface="Arial"/>
                <a:cs typeface="Arial"/>
              </a:rPr>
              <a:t>: </a:t>
            </a:r>
            <a:r>
              <a:rPr lang="en-US" i="1" dirty="0" err="1" smtClean="0">
                <a:solidFill>
                  <a:schemeClr val="tx1">
                    <a:lumMod val="20000"/>
                    <a:lumOff val="80000"/>
                  </a:schemeClr>
                </a:solidFill>
                <a:latin typeface="Arial"/>
                <a:cs typeface="Arial"/>
              </a:rPr>
              <a:t>papicella</a:t>
            </a:r>
            <a:r>
              <a:rPr lang="en-US" i="1" dirty="0" smtClean="0">
                <a:solidFill>
                  <a:schemeClr val="tx1">
                    <a:lumMod val="20000"/>
                    <a:lumOff val="80000"/>
                  </a:schemeClr>
                </a:solidFill>
                <a:latin typeface="Arial"/>
                <a:cs typeface="Arial"/>
              </a:rPr>
              <a:t> – these slides and demos</a:t>
            </a:r>
          </a:p>
        </p:txBody>
      </p:sp>
      <p:pic>
        <p:nvPicPr>
          <p:cNvPr id="10" name="Picture 9" descr="spring-io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3478" y="273820"/>
            <a:ext cx="1885754" cy="647633"/>
          </a:xfrm>
          <a:prstGeom prst="rect">
            <a:avLst/>
          </a:prstGeom>
        </p:spPr>
      </p:pic>
      <p:pic>
        <p:nvPicPr>
          <p:cNvPr id="12" name="Picture 11" descr="pulse-monitoring-gemfirexd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0221" y="604436"/>
            <a:ext cx="1447800" cy="617220"/>
          </a:xfrm>
          <a:prstGeom prst="rect">
            <a:avLst/>
          </a:prstGeom>
        </p:spPr>
      </p:pic>
      <p:pic>
        <p:nvPicPr>
          <p:cNvPr id="13" name="Picture 12" descr="XD.png"/>
          <p:cNvPicPr>
            <a:picLocks noChangeAspect="1"/>
          </p:cNvPicPr>
          <p:nvPr/>
        </p:nvPicPr>
        <p:blipFill>
          <a:blip r:embed="rId6"/>
          <a:srcRect b="3107"/>
          <a:stretch>
            <a:fillRect/>
          </a:stretch>
        </p:blipFill>
        <p:spPr>
          <a:xfrm>
            <a:off x="5753437" y="1158013"/>
            <a:ext cx="975360" cy="976434"/>
          </a:xfrm>
          <a:prstGeom prst="rect">
            <a:avLst/>
          </a:prstGeom>
          <a:effectLst>
            <a:reflection stA="50000" endPos="46000" dist="127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46525355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Get Pivotal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b="1" dirty="0"/>
              <a:t>Pivotal </a:t>
            </a:r>
            <a:r>
              <a:rPr lang="en-US" b="1" dirty="0" smtClean="0"/>
              <a:t>Stack</a:t>
            </a:r>
          </a:p>
          <a:p>
            <a:r>
              <a:rPr lang="en-US" dirty="0" smtClean="0"/>
              <a:t>Spring XD</a:t>
            </a:r>
          </a:p>
          <a:p>
            <a:r>
              <a:rPr lang="en-US" dirty="0" err="1" smtClean="0"/>
              <a:t>GemFire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505305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Pivotal Stack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870" y="928688"/>
            <a:ext cx="7111687" cy="3628044"/>
          </a:xfrm>
          <a:prstGeom prst="rect">
            <a:avLst/>
          </a:prstGeom>
        </p:spPr>
      </p:pic>
      <p:pic>
        <p:nvPicPr>
          <p:cNvPr id="5" name="Picture 5" descr="gemfire only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9151" y="2053007"/>
            <a:ext cx="897255" cy="251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8319" y="1019176"/>
            <a:ext cx="975360" cy="807720"/>
          </a:xfrm>
          <a:prstGeom prst="rect">
            <a:avLst/>
          </a:prstGeom>
        </p:spPr>
      </p:pic>
      <p:pic>
        <p:nvPicPr>
          <p:cNvPr id="12" name="Picture 8" descr="http://gordondickens.com/wordpress/wp-content/uploads/2012/01/rabbitmq_logo_strap.png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932767" y="1692698"/>
            <a:ext cx="671189" cy="142036"/>
          </a:xfrm>
          <a:prstGeom prst="rect">
            <a:avLst/>
          </a:prstGeom>
          <a:noFill/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431504" y="1937914"/>
            <a:ext cx="465555" cy="465555"/>
          </a:xfrm>
          <a:prstGeom prst="rect">
            <a:avLst/>
          </a:prstGeom>
          <a:noFill/>
          <a:ln>
            <a:noFill/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</p:pic>
      <p:pic>
        <p:nvPicPr>
          <p:cNvPr id="16" name="Picture 2" descr="Redis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997228" y="1331430"/>
            <a:ext cx="667145" cy="215208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3" name="Picture 2" descr="pulse-monitoring-gemfirexd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7696" y="2594638"/>
            <a:ext cx="1168400" cy="599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10017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711200"/>
            <a:ext cx="9144000" cy="443230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3250" name="Title 1"/>
          <p:cNvSpPr>
            <a:spLocks noGrp="1"/>
          </p:cNvSpPr>
          <p:nvPr>
            <p:ph type="title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dirty="0" smtClean="0">
                <a:latin typeface="Arial" charset="0"/>
                <a:ea typeface="ＭＳ Ｐゴシック" charset="0"/>
                <a:cs typeface="Arial" charset="0"/>
              </a:rPr>
              <a:t>What </a:t>
            </a:r>
            <a:r>
              <a:rPr lang="en-US" dirty="0">
                <a:latin typeface="Arial" charset="0"/>
                <a:ea typeface="ＭＳ Ｐゴシック" charset="0"/>
                <a:cs typeface="Arial" charset="0"/>
              </a:rPr>
              <a:t>Do We Want From the Next Gen OLTP?</a:t>
            </a:r>
          </a:p>
        </p:txBody>
      </p:sp>
      <p:grpSp>
        <p:nvGrpSpPr>
          <p:cNvPr id="53251" name="Group 3"/>
          <p:cNvGrpSpPr>
            <a:grpSpLocks/>
          </p:cNvGrpSpPr>
          <p:nvPr/>
        </p:nvGrpSpPr>
        <p:grpSpPr bwMode="auto">
          <a:xfrm>
            <a:off x="1905000" y="4383088"/>
            <a:ext cx="2598738" cy="609600"/>
            <a:chOff x="1371600" y="3943350"/>
            <a:chExt cx="2599443" cy="762001"/>
          </a:xfrm>
        </p:grpSpPr>
        <p:sp>
          <p:nvSpPr>
            <p:cNvPr id="5" name="Rounded Rectangle 4"/>
            <p:cNvSpPr/>
            <p:nvPr/>
          </p:nvSpPr>
          <p:spPr>
            <a:xfrm>
              <a:off x="1371600" y="3943350"/>
              <a:ext cx="2599443" cy="762001"/>
            </a:xfrm>
            <a:prstGeom prst="roundRect">
              <a:avLst>
                <a:gd name="adj" fmla="val 3000"/>
              </a:avLst>
            </a:prstGeom>
            <a:solidFill>
              <a:schemeClr val="bg1">
                <a:lumMod val="85000"/>
              </a:schemeClr>
            </a:solidFill>
            <a:ln w="12700"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00" b="1" dirty="0">
                  <a:solidFill>
                    <a:srgbClr val="008881"/>
                  </a:solidFill>
                </a:rPr>
                <a:t>Data Fabric</a:t>
              </a:r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1544685" y="4171553"/>
              <a:ext cx="2291383" cy="390923"/>
            </a:xfrm>
            <a:prstGeom prst="roundRect">
              <a:avLst>
                <a:gd name="adj" fmla="val 3633"/>
              </a:avLst>
            </a:prstGeom>
            <a:solidFill>
              <a:srgbClr val="33928A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00" dirty="0"/>
                <a:t>Deep, Scalable SQL Analytics ….</a:t>
              </a:r>
            </a:p>
          </p:txBody>
        </p:sp>
      </p:grpSp>
      <p:sp>
        <p:nvSpPr>
          <p:cNvPr id="7" name="Rounded Rectangle 6"/>
          <p:cNvSpPr/>
          <p:nvPr/>
        </p:nvSpPr>
        <p:spPr>
          <a:xfrm>
            <a:off x="457200" y="2706688"/>
            <a:ext cx="4105275" cy="1519237"/>
          </a:xfrm>
          <a:prstGeom prst="roundRect">
            <a:avLst>
              <a:gd name="adj" fmla="val 4963"/>
            </a:avLst>
          </a:prstGeom>
          <a:gradFill flip="none" rotWithShape="1">
            <a:gsLst>
              <a:gs pos="0">
                <a:schemeClr val="bg1">
                  <a:lumMod val="65000"/>
                </a:schemeClr>
              </a:gs>
              <a:gs pos="100000">
                <a:schemeClr val="bg1">
                  <a:lumMod val="95000"/>
                </a:schemeClr>
              </a:gs>
            </a:gsLst>
            <a:lin ang="5400000" scaled="0"/>
            <a:tileRect/>
          </a:gradFill>
          <a:ln w="28575" cmpd="sng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anchor="b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dirty="0">
                <a:solidFill>
                  <a:srgbClr val="008881"/>
                </a:solidFill>
              </a:rPr>
              <a:t>Real time Data Fabric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09600" y="3621088"/>
            <a:ext cx="3725863" cy="273050"/>
          </a:xfrm>
          <a:prstGeom prst="roundRect">
            <a:avLst>
              <a:gd name="adj" fmla="val 7328"/>
            </a:avLst>
          </a:prstGeom>
          <a:ln w="127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/>
              <a:t>HDFS – </a:t>
            </a:r>
            <a:r>
              <a:rPr lang="en-US" sz="1400" dirty="0" err="1"/>
              <a:t>Scaleout</a:t>
            </a:r>
            <a:r>
              <a:rPr lang="en-US" sz="1400" dirty="0"/>
              <a:t> storage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609600" y="2859088"/>
            <a:ext cx="3725863" cy="317500"/>
          </a:xfrm>
          <a:prstGeom prst="roundRect">
            <a:avLst>
              <a:gd name="adj" fmla="val 8646"/>
            </a:avLst>
          </a:prstGeom>
          <a:ln w="127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/>
              <a:t>In-Memory Big Data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609600" y="3240088"/>
            <a:ext cx="3725863" cy="317500"/>
          </a:xfrm>
          <a:prstGeom prst="roundRect">
            <a:avLst>
              <a:gd name="adj" fmla="val 8646"/>
            </a:avLst>
          </a:prstGeom>
          <a:ln w="127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/>
              <a:t>Transactions, Replication, WAN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817563" y="1462088"/>
            <a:ext cx="3221037" cy="830262"/>
          </a:xfrm>
          <a:prstGeom prst="roundRect">
            <a:avLst>
              <a:gd name="adj" fmla="val 2344"/>
            </a:avLst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b="1" dirty="0">
                <a:solidFill>
                  <a:schemeClr val="tx2"/>
                </a:solidFill>
              </a:rPr>
              <a:t>Application Fabric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895350" y="1655763"/>
            <a:ext cx="954088" cy="525462"/>
          </a:xfrm>
          <a:prstGeom prst="roundRect">
            <a:avLst>
              <a:gd name="adj" fmla="val 5558"/>
            </a:avLst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dirty="0"/>
              <a:t>Languages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dirty="0"/>
              <a:t>&amp; 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dirty="0"/>
              <a:t>Frameworks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3021013" y="1655763"/>
            <a:ext cx="925512" cy="525462"/>
          </a:xfrm>
          <a:prstGeom prst="roundRect">
            <a:avLst>
              <a:gd name="adj" fmla="val 7021"/>
            </a:avLst>
          </a:prstGeom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dirty="0"/>
              <a:t>Analytics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1970088" y="1655763"/>
            <a:ext cx="960437" cy="525462"/>
          </a:xfrm>
          <a:prstGeom prst="roundRect">
            <a:avLst>
              <a:gd name="adj" fmla="val 6198"/>
            </a:avLst>
          </a:prstGeom>
          <a:solidFill>
            <a:srgbClr val="33928A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dirty="0"/>
              <a:t>Services</a:t>
            </a:r>
          </a:p>
        </p:txBody>
      </p:sp>
      <p:grpSp>
        <p:nvGrpSpPr>
          <p:cNvPr id="53261" name="Group 15"/>
          <p:cNvGrpSpPr>
            <a:grpSpLocks/>
          </p:cNvGrpSpPr>
          <p:nvPr/>
        </p:nvGrpSpPr>
        <p:grpSpPr bwMode="auto">
          <a:xfrm>
            <a:off x="536575" y="4230688"/>
            <a:ext cx="944563" cy="738187"/>
            <a:chOff x="6049955" y="2706381"/>
            <a:chExt cx="615777" cy="548712"/>
          </a:xfrm>
        </p:grpSpPr>
        <p:sp>
          <p:nvSpPr>
            <p:cNvPr id="17" name="Rectangle 16"/>
            <p:cNvSpPr/>
            <p:nvPr/>
          </p:nvSpPr>
          <p:spPr>
            <a:xfrm>
              <a:off x="6049955" y="2706381"/>
              <a:ext cx="615777" cy="548712"/>
            </a:xfrm>
            <a:prstGeom prst="rect">
              <a:avLst/>
            </a:prstGeom>
            <a:solidFill>
              <a:srgbClr val="FFFFFF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grpSp>
          <p:nvGrpSpPr>
            <p:cNvPr id="4" name="Group 91"/>
            <p:cNvGrpSpPr/>
            <p:nvPr/>
          </p:nvGrpSpPr>
          <p:grpSpPr>
            <a:xfrm>
              <a:off x="6096001" y="2716510"/>
              <a:ext cx="544868" cy="527616"/>
              <a:chOff x="6271106" y="1200150"/>
              <a:chExt cx="857459" cy="831853"/>
            </a:xfrm>
            <a:solidFill>
              <a:srgbClr val="FFFFFF"/>
            </a:solidFill>
          </p:grpSpPr>
          <p:pic>
            <p:nvPicPr>
              <p:cNvPr id="19" name="Picture 18"/>
              <p:cNvPicPr>
                <a:picLocks noChangeAspect="1"/>
              </p:cNvPicPr>
              <p:nvPr/>
            </p:nvPicPr>
            <p:blipFill rotWithShape="1">
              <a:blip r:embed="rId2" cstate="email">
                <a:extLst/>
              </a:blip>
              <a:srcRect/>
              <a:stretch/>
            </p:blipFill>
            <p:spPr>
              <a:xfrm>
                <a:off x="6286500" y="1200150"/>
                <a:ext cx="842065" cy="4911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0" name="Picture 19"/>
              <p:cNvPicPr>
                <a:picLocks noChangeAspect="1"/>
              </p:cNvPicPr>
              <p:nvPr/>
            </p:nvPicPr>
            <p:blipFill rotWithShape="1">
              <a:blip r:embed="rId3" cstate="email">
                <a:extLst/>
              </a:blip>
              <a:srcRect/>
              <a:stretch/>
            </p:blipFill>
            <p:spPr>
              <a:xfrm>
                <a:off x="6271106" y="1673579"/>
                <a:ext cx="842065" cy="35842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cxnSp>
        <p:nvCxnSpPr>
          <p:cNvPr id="21" name="Straight Arrow Connector 20"/>
          <p:cNvCxnSpPr/>
          <p:nvPr/>
        </p:nvCxnSpPr>
        <p:spPr>
          <a:xfrm>
            <a:off x="1600200" y="2325688"/>
            <a:ext cx="0" cy="381000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263" name="TextBox 21"/>
          <p:cNvSpPr txBox="1">
            <a:spLocks noChangeArrowheads="1"/>
          </p:cNvSpPr>
          <p:nvPr/>
        </p:nvSpPr>
        <p:spPr bwMode="auto">
          <a:xfrm>
            <a:off x="1676400" y="2401888"/>
            <a:ext cx="1595438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200"/>
              <a:t>SQL, Objects, JSON</a:t>
            </a:r>
          </a:p>
        </p:txBody>
      </p:sp>
      <p:sp>
        <p:nvSpPr>
          <p:cNvPr id="25" name="Round Same Side Corner Rectangle 4"/>
          <p:cNvSpPr/>
          <p:nvPr/>
        </p:nvSpPr>
        <p:spPr>
          <a:xfrm>
            <a:off x="4666224" y="981756"/>
            <a:ext cx="4340453" cy="3864687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lIns="247650" tIns="123825" rIns="247650" bIns="123825" anchor="ctr"/>
          <a:lstStyle/>
          <a:p>
            <a:pPr marL="114300" lvl="1" indent="-114300" defTabSz="533400">
              <a:lnSpc>
                <a:spcPct val="90000"/>
              </a:lnSpc>
              <a:spcBef>
                <a:spcPts val="400"/>
              </a:spcBef>
              <a:buClr>
                <a:schemeClr val="accent1"/>
              </a:buClr>
              <a:buFontTx/>
              <a:buChar char="•"/>
              <a:defRPr/>
            </a:pPr>
            <a:r>
              <a:rPr lang="en-US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OLTP features (Query, DML, Transactions) </a:t>
            </a:r>
            <a:r>
              <a:rPr lang="en-US" b="1" u="sng" dirty="0">
                <a:solidFill>
                  <a:schemeClr val="accent3">
                    <a:lumMod val="75000"/>
                  </a:schemeClr>
                </a:solidFill>
                <a:latin typeface="Arial" charset="0"/>
                <a:ea typeface="ＭＳ Ｐゴシック" charset="0"/>
                <a:cs typeface="ＭＳ Ｐゴシック" charset="0"/>
              </a:rPr>
              <a:t>PLUS</a:t>
            </a:r>
          </a:p>
          <a:p>
            <a:pPr marL="114300" lvl="1" indent="-114300" defTabSz="533400">
              <a:lnSpc>
                <a:spcPct val="90000"/>
              </a:lnSpc>
              <a:spcBef>
                <a:spcPts val="400"/>
              </a:spcBef>
              <a:buClr>
                <a:schemeClr val="accent1"/>
              </a:buClr>
              <a:buFontTx/>
              <a:buChar char="•"/>
              <a:defRPr/>
            </a:pPr>
            <a:r>
              <a:rPr lang="en-US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Very high scale (concurrency)</a:t>
            </a:r>
          </a:p>
          <a:p>
            <a:pPr marL="515938" lvl="2" indent="-228600" defTabSz="533400">
              <a:lnSpc>
                <a:spcPct val="90000"/>
              </a:lnSpc>
              <a:spcBef>
                <a:spcPts val="400"/>
              </a:spcBef>
              <a:buClr>
                <a:schemeClr val="accent1"/>
              </a:buClr>
              <a:buFont typeface="Lucida Grande" charset="0"/>
              <a:buChar char="-"/>
              <a:defRPr/>
            </a:pPr>
            <a:r>
              <a:rPr lang="en-US" sz="16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Low, predictable </a:t>
            </a:r>
            <a:r>
              <a:rPr lang="en-US" sz="1600" dirty="0" smtClean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memory </a:t>
            </a:r>
            <a:r>
              <a:rPr lang="en-US" sz="1600" dirty="0" err="1" smtClean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reqs</a:t>
            </a:r>
            <a:endParaRPr lang="en-US" sz="16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 marL="114300" lvl="1" indent="-114300" defTabSz="533400">
              <a:lnSpc>
                <a:spcPct val="90000"/>
              </a:lnSpc>
              <a:spcBef>
                <a:spcPts val="400"/>
              </a:spcBef>
              <a:buClr>
                <a:schemeClr val="accent1"/>
              </a:buClr>
              <a:buFontTx/>
              <a:buChar char="•"/>
              <a:defRPr/>
            </a:pPr>
            <a:r>
              <a:rPr lang="en-US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Very high volume</a:t>
            </a:r>
          </a:p>
          <a:p>
            <a:pPr marL="515938" lvl="2" indent="-228600" defTabSz="533400">
              <a:lnSpc>
                <a:spcPct val="90000"/>
              </a:lnSpc>
              <a:spcBef>
                <a:spcPts val="400"/>
              </a:spcBef>
              <a:buClr>
                <a:schemeClr val="accent1"/>
              </a:buClr>
              <a:buFont typeface="Lucida Grande" charset="0"/>
              <a:buChar char="-"/>
              <a:defRPr/>
            </a:pPr>
            <a:r>
              <a:rPr lang="en-US" sz="1600" dirty="0" smtClean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HDFS (Hadoop)</a:t>
            </a:r>
            <a:endParaRPr lang="en-US" sz="16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 marL="114300" lvl="1" indent="-114300" defTabSz="533400">
              <a:lnSpc>
                <a:spcPct val="90000"/>
              </a:lnSpc>
              <a:spcBef>
                <a:spcPts val="400"/>
              </a:spcBef>
              <a:buClr>
                <a:schemeClr val="accent1"/>
              </a:buClr>
              <a:buFontTx/>
              <a:buChar char="•"/>
              <a:defRPr/>
            </a:pPr>
            <a:r>
              <a:rPr lang="en-US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Global visibility to data</a:t>
            </a:r>
          </a:p>
          <a:p>
            <a:pPr marL="114300" lvl="1" indent="-114300" defTabSz="533400">
              <a:lnSpc>
                <a:spcPct val="90000"/>
              </a:lnSpc>
              <a:spcBef>
                <a:spcPts val="400"/>
              </a:spcBef>
              <a:buClr>
                <a:schemeClr val="accent1"/>
              </a:buClr>
              <a:buFontTx/>
              <a:buChar char="•"/>
              <a:defRPr/>
            </a:pPr>
            <a:r>
              <a:rPr lang="en-US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Extreme HA</a:t>
            </a:r>
          </a:p>
          <a:p>
            <a:pPr marL="114300" lvl="1" indent="-114300" defTabSz="533400">
              <a:lnSpc>
                <a:spcPct val="90000"/>
              </a:lnSpc>
              <a:spcBef>
                <a:spcPts val="400"/>
              </a:spcBef>
              <a:buClr>
                <a:schemeClr val="accent1"/>
              </a:buClr>
              <a:buFontTx/>
              <a:buChar char="•"/>
              <a:defRPr/>
            </a:pPr>
            <a:r>
              <a:rPr lang="en-US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Integrates with other DBs</a:t>
            </a:r>
          </a:p>
          <a:p>
            <a:pPr marL="114300" lvl="1" indent="-114300" defTabSz="533400">
              <a:lnSpc>
                <a:spcPct val="90000"/>
              </a:lnSpc>
              <a:spcBef>
                <a:spcPts val="400"/>
              </a:spcBef>
              <a:buClr>
                <a:schemeClr val="accent1"/>
              </a:buClr>
              <a:buFontTx/>
              <a:buChar char="•"/>
              <a:defRPr/>
            </a:pPr>
            <a:r>
              <a:rPr lang="en-US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Flexible schema (SQL, Objects, JSON)</a:t>
            </a:r>
          </a:p>
          <a:p>
            <a:pPr marL="114300" lvl="1" indent="-114300" defTabSz="533400">
              <a:lnSpc>
                <a:spcPct val="90000"/>
              </a:lnSpc>
              <a:spcBef>
                <a:spcPts val="400"/>
              </a:spcBef>
              <a:buClr>
                <a:schemeClr val="accent1"/>
              </a:buClr>
              <a:buFontTx/>
              <a:buChar char="•"/>
              <a:defRPr/>
            </a:pPr>
            <a:r>
              <a:rPr lang="en-US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Run-time elasticity (Cloud ready)</a:t>
            </a:r>
          </a:p>
          <a:p>
            <a:pPr marL="114300" lvl="1" indent="-114300" defTabSz="533400">
              <a:lnSpc>
                <a:spcPct val="90000"/>
              </a:lnSpc>
              <a:spcBef>
                <a:spcPts val="400"/>
              </a:spcBef>
              <a:buClr>
                <a:schemeClr val="accent1"/>
              </a:buClr>
              <a:buFontTx/>
              <a:buChar char="•"/>
              <a:defRPr/>
            </a:pPr>
            <a:r>
              <a:rPr lang="en-US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Supports Stream processing</a:t>
            </a:r>
          </a:p>
        </p:txBody>
      </p:sp>
    </p:spTree>
    <p:extLst>
      <p:ext uri="{BB962C8B-B14F-4D97-AF65-F5344CB8AC3E}">
        <p14:creationId xmlns:p14="http://schemas.microsoft.com/office/powerpoint/2010/main" val="360116117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Title 1"/>
          <p:cNvSpPr>
            <a:spLocks noGrp="1"/>
          </p:cNvSpPr>
          <p:nvPr>
            <p:ph type="title"/>
          </p:nvPr>
        </p:nvSpPr>
        <p:spPr>
          <a:xfrm>
            <a:off x="366713" y="325438"/>
            <a:ext cx="8718550" cy="4603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dirty="0">
                <a:latin typeface="Arial" charset="0"/>
                <a:ea typeface="ＭＳ Ｐゴシック" charset="0"/>
                <a:cs typeface="Arial" charset="0"/>
              </a:rPr>
              <a:t>Enterprise Real-Time Data Service – Pivotal HD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1117600" y="2266950"/>
            <a:ext cx="6818313" cy="2212975"/>
          </a:xfrm>
          <a:prstGeom prst="roundRect">
            <a:avLst>
              <a:gd name="adj" fmla="val 3279"/>
            </a:avLst>
          </a:prstGeom>
          <a:solidFill>
            <a:srgbClr val="FFFFFF"/>
          </a:solidFill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100"/>
          </a:p>
        </p:txBody>
      </p:sp>
      <p:sp>
        <p:nvSpPr>
          <p:cNvPr id="5" name="Rounded Rectangle 4"/>
          <p:cNvSpPr/>
          <p:nvPr/>
        </p:nvSpPr>
        <p:spPr>
          <a:xfrm>
            <a:off x="1379538" y="3551238"/>
            <a:ext cx="5524500" cy="838200"/>
          </a:xfrm>
          <a:prstGeom prst="roundRect">
            <a:avLst>
              <a:gd name="adj" fmla="val 9598"/>
            </a:avLst>
          </a:prstGeom>
          <a:solidFill>
            <a:schemeClr val="bg1"/>
          </a:solidFill>
          <a:ln w="127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1200" b="1" dirty="0"/>
          </a:p>
        </p:txBody>
      </p:sp>
      <p:sp>
        <p:nvSpPr>
          <p:cNvPr id="6" name="Rounded Rectangle 5"/>
          <p:cNvSpPr/>
          <p:nvPr/>
        </p:nvSpPr>
        <p:spPr>
          <a:xfrm>
            <a:off x="3365500" y="2432050"/>
            <a:ext cx="1185863" cy="811213"/>
          </a:xfrm>
          <a:prstGeom prst="roundRect">
            <a:avLst>
              <a:gd name="adj" fmla="val 6234"/>
            </a:avLst>
          </a:prstGeom>
          <a:solidFill>
            <a:srgbClr val="F27C3A"/>
          </a:solidFill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b="1" dirty="0" err="1"/>
              <a:t>GemFire</a:t>
            </a:r>
            <a:r>
              <a:rPr lang="en-US" sz="1200" b="1" dirty="0"/>
              <a:t> XD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5368925" y="2432050"/>
            <a:ext cx="1377950" cy="811213"/>
          </a:xfrm>
          <a:prstGeom prst="roundRect">
            <a:avLst>
              <a:gd name="adj" fmla="val 4147"/>
            </a:avLst>
          </a:prstGeom>
          <a:solidFill>
            <a:schemeClr val="accent1"/>
          </a:solidFill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b="1" dirty="0"/>
              <a:t>HAWQ</a:t>
            </a:r>
          </a:p>
        </p:txBody>
      </p:sp>
      <p:pic>
        <p:nvPicPr>
          <p:cNvPr id="56326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6563" y="3671888"/>
            <a:ext cx="1951037" cy="525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ounded Rectangle 9"/>
          <p:cNvSpPr/>
          <p:nvPr/>
        </p:nvSpPr>
        <p:spPr>
          <a:xfrm>
            <a:off x="5637213" y="3092450"/>
            <a:ext cx="830262" cy="295275"/>
          </a:xfrm>
          <a:prstGeom prst="roundRect">
            <a:avLst>
              <a:gd name="adj" fmla="val 8050"/>
            </a:avLst>
          </a:prstGeom>
          <a:solidFill>
            <a:srgbClr val="F27C3A"/>
          </a:solidFill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dirty="0"/>
              <a:t>PXF</a:t>
            </a:r>
          </a:p>
        </p:txBody>
      </p:sp>
      <p:cxnSp>
        <p:nvCxnSpPr>
          <p:cNvPr id="12" name="Straight Arrow Connector 11"/>
          <p:cNvCxnSpPr>
            <a:stCxn id="6" idx="2"/>
          </p:cNvCxnSpPr>
          <p:nvPr/>
        </p:nvCxnSpPr>
        <p:spPr>
          <a:xfrm rot="5400000">
            <a:off x="3740944" y="3453607"/>
            <a:ext cx="428625" cy="7937"/>
          </a:xfrm>
          <a:prstGeom prst="straightConnector1">
            <a:avLst/>
          </a:prstGeom>
          <a:ln w="28575" cmpd="sng">
            <a:solidFill>
              <a:schemeClr val="bg1">
                <a:lumMod val="50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6" idx="3"/>
            <a:endCxn id="7" idx="1"/>
          </p:cNvCxnSpPr>
          <p:nvPr/>
        </p:nvCxnSpPr>
        <p:spPr>
          <a:xfrm>
            <a:off x="4551363" y="2836863"/>
            <a:ext cx="817562" cy="1587"/>
          </a:xfrm>
          <a:prstGeom prst="straightConnector1">
            <a:avLst/>
          </a:prstGeom>
          <a:ln w="28575" cmpd="sng">
            <a:solidFill>
              <a:schemeClr val="bg1">
                <a:lumMod val="50000"/>
              </a:schemeClr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330" name="TextBox 13"/>
          <p:cNvSpPr txBox="1">
            <a:spLocks noChangeArrowheads="1"/>
          </p:cNvSpPr>
          <p:nvPr/>
        </p:nvSpPr>
        <p:spPr bwMode="auto">
          <a:xfrm>
            <a:off x="4546600" y="2449513"/>
            <a:ext cx="90328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000"/>
              <a:t>Model Refresh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1216025" y="2500313"/>
            <a:ext cx="1425575" cy="700087"/>
          </a:xfrm>
          <a:prstGeom prst="roundRect">
            <a:avLst>
              <a:gd name="adj" fmla="val 4579"/>
            </a:avLst>
          </a:prstGeom>
          <a:solidFill>
            <a:srgbClr val="33928A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b="1" dirty="0">
                <a:solidFill>
                  <a:schemeClr val="bg1"/>
                </a:solidFill>
              </a:rPr>
              <a:t>Map-Reduce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1455738" y="3057525"/>
            <a:ext cx="946150" cy="336550"/>
          </a:xfrm>
          <a:prstGeom prst="roundRect">
            <a:avLst>
              <a:gd name="adj" fmla="val 9115"/>
            </a:avLst>
          </a:prstGeom>
          <a:solidFill>
            <a:schemeClr val="accent3"/>
          </a:solidFill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dirty="0"/>
              <a:t>I/P &amp; O/P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dirty="0"/>
              <a:t>Formatter</a:t>
            </a:r>
          </a:p>
        </p:txBody>
      </p:sp>
      <p:sp>
        <p:nvSpPr>
          <p:cNvPr id="56333" name="TextBox 16"/>
          <p:cNvSpPr txBox="1">
            <a:spLocks noChangeArrowheads="1"/>
          </p:cNvSpPr>
          <p:nvPr/>
        </p:nvSpPr>
        <p:spPr bwMode="auto">
          <a:xfrm>
            <a:off x="2732088" y="3290888"/>
            <a:ext cx="1314450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000"/>
              <a:t>Native Persistence</a:t>
            </a:r>
          </a:p>
        </p:txBody>
      </p:sp>
      <p:cxnSp>
        <p:nvCxnSpPr>
          <p:cNvPr id="18" name="Curved Connector 78"/>
          <p:cNvCxnSpPr>
            <a:endCxn id="16" idx="2"/>
          </p:cNvCxnSpPr>
          <p:nvPr/>
        </p:nvCxnSpPr>
        <p:spPr>
          <a:xfrm rot="10800000">
            <a:off x="1928813" y="3394075"/>
            <a:ext cx="1047750" cy="539750"/>
          </a:xfrm>
          <a:prstGeom prst="curvedConnector2">
            <a:avLst/>
          </a:prstGeom>
          <a:ln w="28575" cmpd="sng">
            <a:solidFill>
              <a:schemeClr val="bg1">
                <a:lumMod val="50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3175000" y="4170363"/>
            <a:ext cx="1443038" cy="254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dirty="0">
                <a:latin typeface="+mn-lt"/>
                <a:ea typeface="+mn-ea"/>
                <a:cs typeface="+mn-cs"/>
              </a:rPr>
              <a:t>Shared Data - </a:t>
            </a:r>
            <a:r>
              <a:rPr lang="en-US" sz="1050" dirty="0" err="1">
                <a:latin typeface="+mn-lt"/>
                <a:ea typeface="+mn-ea"/>
                <a:cs typeface="+mn-cs"/>
              </a:rPr>
              <a:t>HFiles</a:t>
            </a:r>
            <a:endParaRPr lang="en-US" sz="1050" dirty="0">
              <a:latin typeface="+mn-lt"/>
              <a:ea typeface="+mn-ea"/>
              <a:cs typeface="+mn-cs"/>
            </a:endParaRPr>
          </a:p>
        </p:txBody>
      </p:sp>
      <p:cxnSp>
        <p:nvCxnSpPr>
          <p:cNvPr id="20" name="Straight Arrow Connector 19"/>
          <p:cNvCxnSpPr>
            <a:stCxn id="6" idx="1"/>
            <a:endCxn id="15" idx="3"/>
          </p:cNvCxnSpPr>
          <p:nvPr/>
        </p:nvCxnSpPr>
        <p:spPr>
          <a:xfrm rot="10800000" flipV="1">
            <a:off x="2641600" y="2836863"/>
            <a:ext cx="723900" cy="14287"/>
          </a:xfrm>
          <a:prstGeom prst="straightConnector1">
            <a:avLst/>
          </a:prstGeom>
          <a:ln w="28575" cmpd="sng">
            <a:solidFill>
              <a:schemeClr val="bg1">
                <a:lumMod val="50000"/>
              </a:schemeClr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ounded Rectangle 20"/>
          <p:cNvSpPr/>
          <p:nvPr/>
        </p:nvSpPr>
        <p:spPr>
          <a:xfrm>
            <a:off x="6959600" y="2657475"/>
            <a:ext cx="906463" cy="1676400"/>
          </a:xfrm>
          <a:prstGeom prst="roundRect">
            <a:avLst>
              <a:gd name="adj" fmla="val 4517"/>
            </a:avLst>
          </a:prstGeom>
          <a:solidFill>
            <a:schemeClr val="accent1"/>
          </a:solidFill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b="1" dirty="0"/>
              <a:t>Command Center</a:t>
            </a:r>
          </a:p>
        </p:txBody>
      </p:sp>
      <p:cxnSp>
        <p:nvCxnSpPr>
          <p:cNvPr id="11" name="Curved Connector 47"/>
          <p:cNvCxnSpPr>
            <a:endCxn id="10" idx="2"/>
          </p:cNvCxnSpPr>
          <p:nvPr/>
        </p:nvCxnSpPr>
        <p:spPr>
          <a:xfrm flipV="1">
            <a:off x="4927600" y="3387725"/>
            <a:ext cx="1123950" cy="546100"/>
          </a:xfrm>
          <a:prstGeom prst="curvedConnector2">
            <a:avLst/>
          </a:prstGeom>
          <a:ln w="28575" cmpd="sng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339" name="TextBox 22"/>
          <p:cNvSpPr txBox="1">
            <a:spLocks noChangeArrowheads="1"/>
          </p:cNvSpPr>
          <p:nvPr/>
        </p:nvSpPr>
        <p:spPr bwMode="auto">
          <a:xfrm>
            <a:off x="4962525" y="3878263"/>
            <a:ext cx="90328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000"/>
              <a:t>Re-evaluate Model</a:t>
            </a:r>
          </a:p>
        </p:txBody>
      </p:sp>
      <p:sp>
        <p:nvSpPr>
          <p:cNvPr id="56340" name="TextBox 23"/>
          <p:cNvSpPr txBox="1">
            <a:spLocks noChangeArrowheads="1"/>
          </p:cNvSpPr>
          <p:nvPr/>
        </p:nvSpPr>
        <p:spPr bwMode="auto">
          <a:xfrm>
            <a:off x="1982788" y="3867150"/>
            <a:ext cx="8699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000"/>
              <a:t>Re-evaluate Model</a:t>
            </a:r>
          </a:p>
        </p:txBody>
      </p:sp>
      <p:sp>
        <p:nvSpPr>
          <p:cNvPr id="56341" name="TextBox 24"/>
          <p:cNvSpPr txBox="1">
            <a:spLocks noChangeArrowheads="1"/>
          </p:cNvSpPr>
          <p:nvPr/>
        </p:nvSpPr>
        <p:spPr bwMode="auto">
          <a:xfrm>
            <a:off x="2508250" y="2463800"/>
            <a:ext cx="90328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000"/>
              <a:t>Model Refresh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 flipH="1">
            <a:off x="3959225" y="1943100"/>
            <a:ext cx="781050" cy="488950"/>
          </a:xfrm>
          <a:prstGeom prst="straightConnector1">
            <a:avLst/>
          </a:prstGeom>
          <a:ln w="28575" cmpd="sng">
            <a:solidFill>
              <a:schemeClr val="bg1">
                <a:lumMod val="50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343" name="Group 26"/>
          <p:cNvGrpSpPr>
            <a:grpSpLocks/>
          </p:cNvGrpSpPr>
          <p:nvPr/>
        </p:nvGrpSpPr>
        <p:grpSpPr bwMode="auto">
          <a:xfrm>
            <a:off x="3925888" y="1330325"/>
            <a:ext cx="1628775" cy="612775"/>
            <a:chOff x="2900439" y="1444392"/>
            <a:chExt cx="1627855" cy="612997"/>
          </a:xfrm>
        </p:grpSpPr>
        <p:sp>
          <p:nvSpPr>
            <p:cNvPr id="28" name="Rounded Rectangle 27"/>
            <p:cNvSpPr/>
            <p:nvPr/>
          </p:nvSpPr>
          <p:spPr>
            <a:xfrm>
              <a:off x="2900439" y="1460273"/>
              <a:ext cx="1627855" cy="597116"/>
            </a:xfrm>
            <a:prstGeom prst="roundRect">
              <a:avLst>
                <a:gd name="adj" fmla="val 8163"/>
              </a:avLst>
            </a:prstGeom>
            <a:ln w="12700" cap="flat" cmpd="sng" algn="ctr">
              <a:solidFill>
                <a:srgbClr val="7F7F7F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pic>
          <p:nvPicPr>
            <p:cNvPr id="56359" name="Picture 2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3722"/>
            <a:stretch>
              <a:fillRect/>
            </a:stretch>
          </p:blipFill>
          <p:spPr bwMode="auto">
            <a:xfrm>
              <a:off x="3840548" y="1668069"/>
              <a:ext cx="621579" cy="3117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6360" name="Picture 2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9034"/>
            <a:stretch>
              <a:fillRect/>
            </a:stretch>
          </p:blipFill>
          <p:spPr bwMode="auto">
            <a:xfrm>
              <a:off x="3456122" y="1668069"/>
              <a:ext cx="311979" cy="3117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6361" name="Picture 30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08472" y="1668069"/>
              <a:ext cx="447650" cy="2781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6362" name="TextBox 31"/>
            <p:cNvSpPr txBox="1">
              <a:spLocks noChangeArrowheads="1"/>
            </p:cNvSpPr>
            <p:nvPr/>
          </p:nvSpPr>
          <p:spPr bwMode="auto">
            <a:xfrm>
              <a:off x="3253513" y="1444392"/>
              <a:ext cx="876211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000"/>
                <a:t>Online Apps</a:t>
              </a:r>
            </a:p>
          </p:txBody>
        </p:sp>
      </p:grpSp>
      <p:pic>
        <p:nvPicPr>
          <p:cNvPr id="33" name="Picture 32" descr="app2.png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5634038" y="1381125"/>
            <a:ext cx="835025" cy="539750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>
            <a:outerShdw blurRad="40005" dist="19939" dir="5400000" sy="23000" kx="-1199993" algn="bl" rotWithShape="0">
              <a:srgbClr val="000000">
                <a:alpha val="28000"/>
              </a:srgbClr>
            </a:outerShdw>
          </a:effectLst>
          <a:extLst/>
        </p:spPr>
      </p:pic>
      <p:cxnSp>
        <p:nvCxnSpPr>
          <p:cNvPr id="34" name="Straight Arrow Connector 33"/>
          <p:cNvCxnSpPr>
            <a:stCxn id="33" idx="2"/>
          </p:cNvCxnSpPr>
          <p:nvPr/>
        </p:nvCxnSpPr>
        <p:spPr>
          <a:xfrm>
            <a:off x="6051550" y="1920875"/>
            <a:ext cx="6350" cy="511175"/>
          </a:xfrm>
          <a:prstGeom prst="straightConnector1">
            <a:avLst/>
          </a:prstGeom>
          <a:ln w="28575" cmpd="sng">
            <a:solidFill>
              <a:schemeClr val="bg1">
                <a:lumMod val="50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346" name="TextBox 34"/>
          <p:cNvSpPr txBox="1">
            <a:spLocks noChangeArrowheads="1"/>
          </p:cNvSpPr>
          <p:nvPr/>
        </p:nvSpPr>
        <p:spPr bwMode="auto">
          <a:xfrm>
            <a:off x="5589588" y="1131888"/>
            <a:ext cx="954087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000"/>
              <a:t>Analytic Apps</a:t>
            </a:r>
          </a:p>
        </p:txBody>
      </p:sp>
      <p:pic>
        <p:nvPicPr>
          <p:cNvPr id="56347" name="Picture 3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3000" y="1452563"/>
            <a:ext cx="652463" cy="128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6348" name="Picture 3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028"/>
          <a:stretch>
            <a:fillRect/>
          </a:stretch>
        </p:blipFill>
        <p:spPr bwMode="auto">
          <a:xfrm>
            <a:off x="6405563" y="1798638"/>
            <a:ext cx="242887" cy="10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8" name="Straight Arrow Connector 37"/>
          <p:cNvCxnSpPr/>
          <p:nvPr/>
        </p:nvCxnSpPr>
        <p:spPr>
          <a:xfrm>
            <a:off x="3051175" y="1949450"/>
            <a:ext cx="908050" cy="482600"/>
          </a:xfrm>
          <a:prstGeom prst="straightConnector1">
            <a:avLst/>
          </a:prstGeom>
          <a:ln w="28575" cmpd="sng">
            <a:solidFill>
              <a:schemeClr val="bg1">
                <a:lumMod val="50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350" name="Group 38"/>
          <p:cNvGrpSpPr>
            <a:grpSpLocks/>
          </p:cNvGrpSpPr>
          <p:nvPr/>
        </p:nvGrpSpPr>
        <p:grpSpPr bwMode="auto">
          <a:xfrm>
            <a:off x="2238375" y="1333500"/>
            <a:ext cx="1625600" cy="615950"/>
            <a:chOff x="3505886" y="1445151"/>
            <a:chExt cx="1625802" cy="656350"/>
          </a:xfrm>
        </p:grpSpPr>
        <p:sp>
          <p:nvSpPr>
            <p:cNvPr id="40" name="Rounded Rectangle 39"/>
            <p:cNvSpPr/>
            <p:nvPr/>
          </p:nvSpPr>
          <p:spPr>
            <a:xfrm>
              <a:off x="3505886" y="1473909"/>
              <a:ext cx="1625802" cy="627592"/>
            </a:xfrm>
            <a:prstGeom prst="roundRect">
              <a:avLst>
                <a:gd name="adj" fmla="val 10921"/>
              </a:avLst>
            </a:prstGeom>
            <a:ln w="1270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pic>
          <p:nvPicPr>
            <p:cNvPr id="41" name="Picture 40"/>
            <p:cNvPicPr>
              <a:picLocks noChangeAspect="1" noChangeArrowheads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 bwMode="auto">
            <a:xfrm>
              <a:off x="4599810" y="1678595"/>
              <a:ext cx="468370" cy="307876"/>
            </a:xfrm>
            <a:prstGeom prst="rect">
              <a:avLst/>
            </a:prstGeom>
            <a:noFill/>
            <a:ln>
              <a:noFill/>
            </a:ln>
            <a:effectLst>
              <a:outerShdw blurRad="40005" dist="19939" dir="2700000" algn="tl" rotWithShape="0">
                <a:prstClr val="black">
                  <a:alpha val="28000"/>
                </a:prstClr>
              </a:outerShdw>
            </a:effectLst>
            <a:extLst/>
          </p:spPr>
        </p:pic>
        <p:pic>
          <p:nvPicPr>
            <p:cNvPr id="42" name="Picture 41" descr="substation.jpg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109211" y="1683670"/>
              <a:ext cx="454081" cy="311259"/>
            </a:xfrm>
            <a:prstGeom prst="rect">
              <a:avLst/>
            </a:prstGeom>
            <a:ln>
              <a:noFill/>
            </a:ln>
            <a:effectLst>
              <a:outerShdw blurRad="40005" dist="19939" dir="2700000" algn="tl" rotWithShape="0">
                <a:srgbClr val="333333">
                  <a:alpha val="25000"/>
                </a:srgbClr>
              </a:outerShdw>
            </a:effectLst>
          </p:spPr>
        </p:pic>
        <p:sp>
          <p:nvSpPr>
            <p:cNvPr id="56356" name="TextBox 42"/>
            <p:cNvSpPr txBox="1">
              <a:spLocks noChangeArrowheads="1"/>
            </p:cNvSpPr>
            <p:nvPr/>
          </p:nvSpPr>
          <p:spPr bwMode="auto">
            <a:xfrm>
              <a:off x="3643188" y="1445151"/>
              <a:ext cx="1360807" cy="2620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000"/>
                <a:t>Sensor Data / Feeds</a:t>
              </a:r>
            </a:p>
          </p:txBody>
        </p:sp>
        <p:pic>
          <p:nvPicPr>
            <p:cNvPr id="44" name="Picture 5" descr="http://www.cio.com/images/content/articles/body/2011/08/bloombergticks2.jpg"/>
            <p:cNvPicPr>
              <a:picLocks noChangeAspect="1" noChangeArrowheads="1"/>
            </p:cNvPicPr>
            <p:nvPr/>
          </p:nvPicPr>
          <p:blipFill rotWithShape="1">
            <a:blip r:embed="rId12"/>
            <a:srcRect l="2193" r="1135" b="3544"/>
            <a:stretch/>
          </p:blipFill>
          <p:spPr bwMode="auto">
            <a:xfrm>
              <a:off x="3558281" y="1678595"/>
              <a:ext cx="498537" cy="311259"/>
            </a:xfrm>
            <a:prstGeom prst="rect">
              <a:avLst/>
            </a:prstGeom>
            <a:noFill/>
            <a:effectLst>
              <a:outerShdw blurRad="40005" dist="19939" dir="2700000">
                <a:srgbClr val="000000">
                  <a:alpha val="28000"/>
                </a:srgbClr>
              </a:outerShdw>
            </a:effectLst>
            <a:extLst/>
          </p:spPr>
        </p:pic>
      </p:grpSp>
      <p:sp>
        <p:nvSpPr>
          <p:cNvPr id="46" name="Rounded Rectangle 45"/>
          <p:cNvSpPr/>
          <p:nvPr/>
        </p:nvSpPr>
        <p:spPr bwMode="auto">
          <a:xfrm>
            <a:off x="7397750" y="1898650"/>
            <a:ext cx="1030288" cy="601663"/>
          </a:xfrm>
          <a:prstGeom prst="roundRect">
            <a:avLst>
              <a:gd name="adj" fmla="val 7500"/>
            </a:avLst>
          </a:prstGeom>
          <a:ln w="12700" cap="flat" cmpd="sng" algn="ctr">
            <a:solidFill>
              <a:srgbClr val="33928A"/>
            </a:solidFill>
            <a:prstDash val="solid"/>
            <a:round/>
            <a:headEnd type="none" w="med" len="med"/>
            <a:tailEnd type="none" w="med" len="med"/>
          </a:ln>
          <a:effectLst>
            <a:outerShdw blurRad="40005" dist="22987" dir="5400000">
              <a:srgbClr val="000000">
                <a:alpha val="35000"/>
              </a:srgb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b="1" dirty="0">
                <a:solidFill>
                  <a:schemeClr val="accent1"/>
                </a:solidFill>
                <a:ea typeface="ＭＳ Ｐゴシック" charset="0"/>
                <a:cs typeface="ＭＳ Ｐゴシック" charset="0"/>
              </a:rPr>
              <a:t>Pivotal HD</a:t>
            </a:r>
            <a:br>
              <a:rPr lang="en-US" sz="1100" b="1" dirty="0">
                <a:solidFill>
                  <a:schemeClr val="accent1"/>
                </a:solidFill>
                <a:ea typeface="ＭＳ Ｐゴシック" charset="0"/>
                <a:cs typeface="ＭＳ Ｐゴシック" charset="0"/>
              </a:rPr>
            </a:br>
            <a:r>
              <a:rPr lang="en-US" sz="1100" b="1" dirty="0">
                <a:solidFill>
                  <a:schemeClr val="accent1"/>
                </a:solidFill>
                <a:ea typeface="ＭＳ Ｐゴシック" charset="0"/>
                <a:cs typeface="ＭＳ Ｐゴシック" charset="0"/>
              </a:rPr>
              <a:t>Enterprise</a:t>
            </a:r>
          </a:p>
        </p:txBody>
      </p:sp>
      <p:sp>
        <p:nvSpPr>
          <p:cNvPr id="55" name="Rounded Rectangle 54"/>
          <p:cNvSpPr/>
          <p:nvPr/>
        </p:nvSpPr>
        <p:spPr>
          <a:xfrm>
            <a:off x="6003925" y="3843338"/>
            <a:ext cx="735013" cy="273050"/>
          </a:xfrm>
          <a:prstGeom prst="roundRect">
            <a:avLst>
              <a:gd name="adj" fmla="val 3846"/>
            </a:avLst>
          </a:prstGeom>
          <a:solidFill>
            <a:srgbClr val="4D4D4D"/>
          </a:solidFill>
          <a:ln w="9525" cap="flat" cmpd="sng" algn="ctr">
            <a:solidFill>
              <a:srgbClr val="4D4D4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>
                <a:solidFill>
                  <a:srgbClr val="FFFFFF"/>
                </a:solidFill>
                <a:latin typeface="Verdana" charset="0"/>
                <a:ea typeface="+mn-ea"/>
                <a:cs typeface="+mn-cs"/>
              </a:rPr>
              <a:t>HDFS</a:t>
            </a:r>
          </a:p>
        </p:txBody>
      </p:sp>
    </p:spTree>
    <p:extLst>
      <p:ext uri="{BB962C8B-B14F-4D97-AF65-F5344CB8AC3E}">
        <p14:creationId xmlns:p14="http://schemas.microsoft.com/office/powerpoint/2010/main" val="350331519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Get Pivotal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Pivotal </a:t>
            </a:r>
            <a:r>
              <a:rPr lang="en-US" dirty="0" smtClean="0">
                <a:solidFill>
                  <a:schemeClr val="tx1">
                    <a:lumMod val="60000"/>
                    <a:lumOff val="40000"/>
                  </a:schemeClr>
                </a:solidFill>
              </a:rPr>
              <a:t>Stack</a:t>
            </a:r>
          </a:p>
          <a:p>
            <a:r>
              <a:rPr lang="en-US" b="1" dirty="0"/>
              <a:t>Spring </a:t>
            </a:r>
            <a:r>
              <a:rPr lang="en-US" b="1" dirty="0" smtClean="0"/>
              <a:t>XD</a:t>
            </a:r>
            <a:endParaRPr lang="en-US" dirty="0" smtClean="0"/>
          </a:p>
          <a:p>
            <a:r>
              <a:rPr lang="en-US" dirty="0" smtClean="0"/>
              <a:t>Spring </a:t>
            </a:r>
            <a:r>
              <a:rPr lang="en-US" dirty="0"/>
              <a:t>Data </a:t>
            </a:r>
            <a:r>
              <a:rPr lang="en-US" dirty="0" err="1" smtClean="0"/>
              <a:t>GemFire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062394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0024" y="99834"/>
            <a:ext cx="8539165" cy="250031"/>
          </a:xfrm>
        </p:spPr>
        <p:txBody>
          <a:bodyPr/>
          <a:lstStyle/>
          <a:p>
            <a:r>
              <a:rPr lang="en-US" dirty="0" smtClean="0">
                <a:solidFill>
                  <a:srgbClr val="008881"/>
                </a:solidFill>
              </a:rPr>
              <a:t>Spring XD - Tackling Big Data Complexity</a:t>
            </a:r>
            <a:endParaRPr lang="en-US" dirty="0">
              <a:solidFill>
                <a:srgbClr val="00888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0639" y="791838"/>
            <a:ext cx="6358693" cy="3804354"/>
          </a:xfrm>
        </p:spPr>
        <p:txBody>
          <a:bodyPr/>
          <a:lstStyle/>
          <a:p>
            <a:r>
              <a:rPr lang="en-US" dirty="0" smtClean="0"/>
              <a:t>Unified agile experience for </a:t>
            </a:r>
          </a:p>
          <a:p>
            <a:pPr lvl="1"/>
            <a:r>
              <a:rPr lang="en-US" dirty="0"/>
              <a:t>Data </a:t>
            </a:r>
            <a:r>
              <a:rPr lang="en-US" dirty="0" smtClean="0"/>
              <a:t>Ingestion</a:t>
            </a:r>
          </a:p>
          <a:p>
            <a:pPr lvl="1"/>
            <a:r>
              <a:rPr lang="en-US" dirty="0" smtClean="0"/>
              <a:t>Real-time </a:t>
            </a:r>
            <a:r>
              <a:rPr lang="en-US" dirty="0"/>
              <a:t>Analytics</a:t>
            </a:r>
          </a:p>
          <a:p>
            <a:pPr lvl="1"/>
            <a:r>
              <a:rPr lang="en-US" dirty="0"/>
              <a:t>Workflow Orchestration</a:t>
            </a:r>
          </a:p>
          <a:p>
            <a:pPr lvl="1"/>
            <a:r>
              <a:rPr lang="en-US" dirty="0"/>
              <a:t>Data </a:t>
            </a:r>
            <a:r>
              <a:rPr lang="en-US" dirty="0" smtClean="0"/>
              <a:t>Export</a:t>
            </a:r>
          </a:p>
          <a:p>
            <a:r>
              <a:rPr lang="en-US" dirty="0" smtClean="0"/>
              <a:t>Built on existing assets</a:t>
            </a:r>
          </a:p>
          <a:p>
            <a:pPr lvl="1"/>
            <a:r>
              <a:rPr lang="en-US" dirty="0" smtClean="0"/>
              <a:t>Spring Integration</a:t>
            </a:r>
            <a:endParaRPr lang="en-US" dirty="0"/>
          </a:p>
          <a:p>
            <a:pPr lvl="1"/>
            <a:r>
              <a:rPr lang="en-US" dirty="0" smtClean="0"/>
              <a:t>Spring Batch</a:t>
            </a:r>
          </a:p>
          <a:p>
            <a:pPr lvl="1"/>
            <a:r>
              <a:rPr lang="en-US" dirty="0" smtClean="0"/>
              <a:t>Spring Data (</a:t>
            </a:r>
            <a:r>
              <a:rPr lang="en-US" dirty="0" err="1" smtClean="0"/>
              <a:t>Redis</a:t>
            </a:r>
            <a:r>
              <a:rPr lang="en-US" dirty="0" smtClean="0"/>
              <a:t>, </a:t>
            </a:r>
            <a:r>
              <a:rPr lang="en-US" dirty="0" err="1" smtClean="0"/>
              <a:t>GemFire</a:t>
            </a:r>
            <a:r>
              <a:rPr lang="en-US" dirty="0" smtClean="0"/>
              <a:t>, </a:t>
            </a:r>
            <a:r>
              <a:rPr lang="en-US" dirty="0" err="1" smtClean="0"/>
              <a:t>Hadoop</a:t>
            </a:r>
            <a:r>
              <a:rPr lang="en-US" dirty="0" smtClean="0"/>
              <a:t>)</a:t>
            </a:r>
          </a:p>
          <a:p>
            <a:r>
              <a:rPr lang="en-US" dirty="0" smtClean="0"/>
              <a:t>XD = '</a:t>
            </a:r>
            <a:r>
              <a:rPr lang="en-US" dirty="0" err="1" smtClean="0"/>
              <a:t>eXtreme</a:t>
            </a:r>
            <a:r>
              <a:rPr lang="en-US" dirty="0" smtClean="0"/>
              <a:t> Data’</a:t>
            </a:r>
          </a:p>
          <a:p>
            <a:pPr lvl="1"/>
            <a:r>
              <a:rPr lang="en-US" dirty="0" smtClean="0"/>
              <a:t>or 'x' as a variable (big, fast, diverse)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 descr="tap-jobs-stream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6713" y="774935"/>
            <a:ext cx="4603056" cy="3456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68671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Spring XD – 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95133" y="1117608"/>
            <a:ext cx="5571067" cy="3411736"/>
          </a:xfrm>
        </p:spPr>
        <p:txBody>
          <a:bodyPr>
            <a:normAutofit/>
          </a:bodyPr>
          <a:lstStyle/>
          <a:p>
            <a:pPr marL="171450" indent="-171450"/>
            <a:r>
              <a:rPr lang="en-US" sz="2200" dirty="0" smtClean="0"/>
              <a:t>Unified </a:t>
            </a:r>
            <a:r>
              <a:rPr lang="en-US" sz="2200" dirty="0"/>
              <a:t>P</a:t>
            </a:r>
            <a:r>
              <a:rPr lang="en-US" sz="2200" dirty="0" smtClean="0"/>
              <a:t>latform</a:t>
            </a:r>
          </a:p>
          <a:p>
            <a:pPr marL="171450" indent="-171450"/>
            <a:r>
              <a:rPr lang="en-US" sz="2200" dirty="0" smtClean="0"/>
              <a:t>Developer Productivity</a:t>
            </a:r>
          </a:p>
          <a:p>
            <a:pPr marL="171450" indent="-171450"/>
            <a:r>
              <a:rPr lang="en-US" sz="2200" dirty="0" smtClean="0"/>
              <a:t>Modular Extensibility</a:t>
            </a:r>
          </a:p>
          <a:p>
            <a:pPr marL="171450" indent="-171450"/>
            <a:r>
              <a:rPr lang="en-US" sz="2200" dirty="0" smtClean="0"/>
              <a:t>Distributed Architecture</a:t>
            </a:r>
          </a:p>
          <a:p>
            <a:pPr marL="171450" indent="-171450"/>
            <a:r>
              <a:rPr lang="en-US" sz="2200" dirty="0" smtClean="0"/>
              <a:t>Portable Runtime </a:t>
            </a:r>
          </a:p>
          <a:p>
            <a:pPr marL="171450" indent="-171450"/>
            <a:r>
              <a:rPr lang="en-US" sz="2200" dirty="0" smtClean="0"/>
              <a:t>Hadoop Distribution Agnostic</a:t>
            </a:r>
          </a:p>
          <a:p>
            <a:pPr marL="171450" indent="-171450"/>
            <a:r>
              <a:rPr lang="en-US" sz="2200" dirty="0"/>
              <a:t>Proven </a:t>
            </a:r>
            <a:r>
              <a:rPr lang="en-US" sz="2200" dirty="0" smtClean="0"/>
              <a:t>Foundation </a:t>
            </a:r>
            <a:endParaRPr lang="en-US" sz="2200" dirty="0"/>
          </a:p>
          <a:p>
            <a:pPr marL="0" indent="0">
              <a:buNone/>
            </a:pPr>
            <a:endParaRPr lang="en-US" sz="2200" dirty="0" smtClean="0"/>
          </a:p>
        </p:txBody>
      </p:sp>
      <p:pic>
        <p:nvPicPr>
          <p:cNvPr id="4" name="Picture 3" descr="XD.png"/>
          <p:cNvPicPr>
            <a:picLocks noChangeAspect="1"/>
          </p:cNvPicPr>
          <p:nvPr/>
        </p:nvPicPr>
        <p:blipFill>
          <a:blip r:embed="rId3"/>
          <a:srcRect b="3107"/>
          <a:stretch>
            <a:fillRect/>
          </a:stretch>
        </p:blipFill>
        <p:spPr>
          <a:xfrm>
            <a:off x="922866" y="1352804"/>
            <a:ext cx="1987896" cy="1990094"/>
          </a:xfrm>
          <a:prstGeom prst="rect">
            <a:avLst/>
          </a:prstGeom>
          <a:effectLst>
            <a:reflection stA="50000" endPos="46000" dist="127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3424932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Spring Update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b="1" dirty="0" smtClean="0"/>
              <a:t>What is Pivotal?</a:t>
            </a:r>
          </a:p>
          <a:p>
            <a:r>
              <a:rPr lang="en-US" dirty="0" smtClean="0"/>
              <a:t>Spring V4</a:t>
            </a:r>
          </a:p>
          <a:p>
            <a:r>
              <a:rPr lang="en-US" dirty="0" smtClean="0"/>
              <a:t>Spring IO</a:t>
            </a:r>
          </a:p>
          <a:p>
            <a:pPr lvl="1"/>
            <a:r>
              <a:rPr lang="en-US" dirty="0"/>
              <a:t>Spring’s sub-projects</a:t>
            </a:r>
          </a:p>
          <a:p>
            <a:pPr lvl="1"/>
            <a:r>
              <a:rPr lang="en-US" dirty="0"/>
              <a:t>Spring Data</a:t>
            </a:r>
          </a:p>
          <a:p>
            <a:pPr lvl="1"/>
            <a:r>
              <a:rPr lang="en-US" dirty="0"/>
              <a:t>Spring Boot</a:t>
            </a:r>
          </a:p>
        </p:txBody>
      </p:sp>
      <p:pic>
        <p:nvPicPr>
          <p:cNvPr id="4" name="Picture 3" descr="spring-io-gree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7633" y="77700"/>
            <a:ext cx="1879600" cy="72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74274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Spring XD</a:t>
            </a:r>
            <a:endParaRPr lang="en-US" dirty="0"/>
          </a:p>
        </p:txBody>
      </p:sp>
      <p:sp>
        <p:nvSpPr>
          <p:cNvPr id="4" name="Up Arrow 3"/>
          <p:cNvSpPr/>
          <p:nvPr/>
        </p:nvSpPr>
        <p:spPr>
          <a:xfrm rot="16200000">
            <a:off x="1796194" y="2334255"/>
            <a:ext cx="685800" cy="1214515"/>
          </a:xfrm>
          <a:prstGeom prst="upArrow">
            <a:avLst/>
          </a:prstGeom>
          <a:solidFill>
            <a:srgbClr val="92D05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1400" dirty="0" smtClean="0">
                <a:solidFill>
                  <a:prstClr val="white"/>
                </a:solidFill>
              </a:rPr>
              <a:t>Taps</a:t>
            </a:r>
            <a:endParaRPr lang="en-US" sz="1400" dirty="0">
              <a:solidFill>
                <a:prstClr val="white"/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2836340" y="2805838"/>
            <a:ext cx="3438277" cy="566697"/>
          </a:xfrm>
          <a:prstGeom prst="roundRect">
            <a:avLst/>
          </a:prstGeom>
          <a:solidFill>
            <a:schemeClr val="bg1"/>
          </a:solidFill>
          <a:ln w="2222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black"/>
                </a:solidFill>
              </a:rPr>
              <a:t>Compute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2839486" y="3357686"/>
            <a:ext cx="3438277" cy="566697"/>
          </a:xfrm>
          <a:prstGeom prst="roundRect">
            <a:avLst/>
          </a:prstGeom>
          <a:solidFill>
            <a:schemeClr val="bg1"/>
          </a:solidFill>
          <a:ln w="2222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black"/>
                </a:solidFill>
              </a:rPr>
              <a:t>HDFS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Can 6"/>
          <p:cNvSpPr/>
          <p:nvPr/>
        </p:nvSpPr>
        <p:spPr>
          <a:xfrm>
            <a:off x="3461511" y="3814767"/>
            <a:ext cx="381000" cy="228600"/>
          </a:xfrm>
          <a:prstGeom prst="can">
            <a:avLst/>
          </a:prstGeom>
          <a:solidFill>
            <a:srgbClr val="92D05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Can 7"/>
          <p:cNvSpPr/>
          <p:nvPr/>
        </p:nvSpPr>
        <p:spPr>
          <a:xfrm>
            <a:off x="3914818" y="3814767"/>
            <a:ext cx="381000" cy="228600"/>
          </a:xfrm>
          <a:prstGeom prst="can">
            <a:avLst/>
          </a:prstGeom>
          <a:solidFill>
            <a:srgbClr val="92D05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Can 8"/>
          <p:cNvSpPr/>
          <p:nvPr/>
        </p:nvSpPr>
        <p:spPr>
          <a:xfrm>
            <a:off x="4368125" y="3814767"/>
            <a:ext cx="381000" cy="228600"/>
          </a:xfrm>
          <a:prstGeom prst="can">
            <a:avLst/>
          </a:prstGeom>
          <a:solidFill>
            <a:srgbClr val="92D05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Can 9"/>
          <p:cNvSpPr/>
          <p:nvPr/>
        </p:nvSpPr>
        <p:spPr>
          <a:xfrm>
            <a:off x="4821432" y="3814767"/>
            <a:ext cx="381000" cy="228600"/>
          </a:xfrm>
          <a:prstGeom prst="can">
            <a:avLst/>
          </a:prstGeom>
          <a:solidFill>
            <a:srgbClr val="92D05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1" name="Can 10"/>
          <p:cNvSpPr/>
          <p:nvPr/>
        </p:nvSpPr>
        <p:spPr>
          <a:xfrm>
            <a:off x="5274740" y="3814767"/>
            <a:ext cx="381000" cy="228600"/>
          </a:xfrm>
          <a:prstGeom prst="can">
            <a:avLst/>
          </a:prstGeom>
          <a:solidFill>
            <a:srgbClr val="92D05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2" name="Up Arrow 11"/>
          <p:cNvSpPr/>
          <p:nvPr/>
        </p:nvSpPr>
        <p:spPr>
          <a:xfrm flipV="1">
            <a:off x="5503340" y="2376306"/>
            <a:ext cx="723232" cy="1264726"/>
          </a:xfrm>
          <a:prstGeom prst="upArrow">
            <a:avLst/>
          </a:prstGeom>
          <a:solidFill>
            <a:srgbClr val="92D05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1200" dirty="0" smtClean="0">
                <a:solidFill>
                  <a:prstClr val="white"/>
                </a:solidFill>
              </a:rPr>
              <a:t>Workflow</a:t>
            </a:r>
            <a:endParaRPr lang="en-US" sz="1200" dirty="0">
              <a:solidFill>
                <a:prstClr val="white"/>
              </a:solidFill>
            </a:endParaRPr>
          </a:p>
        </p:txBody>
      </p:sp>
      <p:sp>
        <p:nvSpPr>
          <p:cNvPr id="13" name="Up Arrow 12"/>
          <p:cNvSpPr/>
          <p:nvPr/>
        </p:nvSpPr>
        <p:spPr>
          <a:xfrm rot="5400000">
            <a:off x="6534400" y="2414266"/>
            <a:ext cx="685800" cy="1143001"/>
          </a:xfrm>
          <a:prstGeom prst="upArrow">
            <a:avLst/>
          </a:prstGeom>
          <a:solidFill>
            <a:srgbClr val="92D05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400" b="1" dirty="0" smtClean="0">
                <a:solidFill>
                  <a:prstClr val="white"/>
                </a:solidFill>
              </a:rPr>
              <a:t>Export</a:t>
            </a:r>
            <a:endParaRPr lang="en-US" sz="2000" b="1" dirty="0">
              <a:solidFill>
                <a:prstClr val="white"/>
              </a:solidFill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2408327" y="1645717"/>
            <a:ext cx="4644990" cy="304800"/>
          </a:xfrm>
          <a:prstGeom prst="roundRect">
            <a:avLst/>
          </a:prstGeom>
          <a:solidFill>
            <a:srgbClr val="008000"/>
          </a:solidFill>
          <a:ln w="635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prstClr val="white"/>
                </a:solidFill>
              </a:rPr>
              <a:t>Spring XD Runtime</a:t>
            </a:r>
            <a:endParaRPr lang="en-US" sz="1400" dirty="0">
              <a:solidFill>
                <a:prstClr val="white"/>
              </a:solidFill>
            </a:endParaRPr>
          </a:p>
        </p:txBody>
      </p:sp>
      <p:sp>
        <p:nvSpPr>
          <p:cNvPr id="15" name="Up Arrow 14"/>
          <p:cNvSpPr/>
          <p:nvPr/>
        </p:nvSpPr>
        <p:spPr>
          <a:xfrm rot="10800000">
            <a:off x="5520897" y="1172946"/>
            <a:ext cx="463866" cy="457200"/>
          </a:xfrm>
          <a:prstGeom prst="up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16" name="Up Arrow 15"/>
          <p:cNvSpPr/>
          <p:nvPr/>
        </p:nvSpPr>
        <p:spPr>
          <a:xfrm rot="10800000">
            <a:off x="3286872" y="1176756"/>
            <a:ext cx="463866" cy="457200"/>
          </a:xfrm>
          <a:prstGeom prst="up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17" name="Up Arrow 16"/>
          <p:cNvSpPr/>
          <p:nvPr/>
        </p:nvSpPr>
        <p:spPr>
          <a:xfrm rot="10800000">
            <a:off x="4810874" y="1188517"/>
            <a:ext cx="463866" cy="457200"/>
          </a:xfrm>
          <a:prstGeom prst="up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18" name="Up Arrow 17"/>
          <p:cNvSpPr/>
          <p:nvPr/>
        </p:nvSpPr>
        <p:spPr>
          <a:xfrm rot="10800000">
            <a:off x="4068312" y="1176756"/>
            <a:ext cx="463866" cy="457200"/>
          </a:xfrm>
          <a:prstGeom prst="up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19" name="Up Arrow 18"/>
          <p:cNvSpPr/>
          <p:nvPr/>
        </p:nvSpPr>
        <p:spPr>
          <a:xfrm rot="10800000">
            <a:off x="3141140" y="2376166"/>
            <a:ext cx="685800" cy="1264866"/>
          </a:xfrm>
          <a:prstGeom prst="upArrow">
            <a:avLst/>
          </a:prstGeom>
          <a:solidFill>
            <a:srgbClr val="92D05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1400" dirty="0" smtClean="0">
                <a:solidFill>
                  <a:prstClr val="white"/>
                </a:solidFill>
              </a:rPr>
              <a:t>Ingest</a:t>
            </a:r>
            <a:endParaRPr lang="en-US" sz="1400" dirty="0">
              <a:solidFill>
                <a:prstClr val="white"/>
              </a:solidFill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5501780" y="1985013"/>
            <a:ext cx="1551537" cy="320040"/>
          </a:xfrm>
          <a:prstGeom prst="roundRect">
            <a:avLst/>
          </a:prstGeom>
          <a:solidFill>
            <a:srgbClr val="92D050"/>
          </a:solidFill>
          <a:ln w="635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prstClr val="white"/>
                </a:solidFill>
              </a:rPr>
              <a:t>Jobs</a:t>
            </a:r>
            <a:endParaRPr lang="en-US" sz="1600" dirty="0">
              <a:solidFill>
                <a:prstClr val="white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262566" y="2473534"/>
            <a:ext cx="10442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prstClr val="white"/>
                </a:solidFill>
              </a:rPr>
              <a:t>Export</a:t>
            </a:r>
            <a:endParaRPr lang="en-US" sz="1200" b="1" dirty="0">
              <a:solidFill>
                <a:prstClr val="white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235205" y="864182"/>
            <a:ext cx="6427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prstClr val="black"/>
                </a:solidFill>
              </a:rPr>
              <a:t>Files</a:t>
            </a:r>
            <a:endParaRPr lang="en-US" sz="1400" dirty="0">
              <a:solidFill>
                <a:prstClr val="black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877956" y="864182"/>
            <a:ext cx="8814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prstClr val="black"/>
                </a:solidFill>
              </a:rPr>
              <a:t>Sensors</a:t>
            </a:r>
            <a:endParaRPr lang="en-US" sz="1400" dirty="0">
              <a:solidFill>
                <a:prstClr val="black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680147" y="864182"/>
            <a:ext cx="8216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prstClr val="black"/>
                </a:solidFill>
              </a:rPr>
              <a:t>Mobile</a:t>
            </a:r>
            <a:endParaRPr lang="en-US" sz="1400" dirty="0">
              <a:solidFill>
                <a:prstClr val="black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422496" y="864182"/>
            <a:ext cx="8216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prstClr val="black"/>
                </a:solidFill>
              </a:rPr>
              <a:t>Social</a:t>
            </a:r>
            <a:endParaRPr lang="en-US" sz="1400" dirty="0">
              <a:solidFill>
                <a:prstClr val="black"/>
              </a:solidFill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7731359" y="2649808"/>
            <a:ext cx="1010481" cy="1787982"/>
            <a:chOff x="7562019" y="2685511"/>
            <a:chExt cx="1010481" cy="1787982"/>
          </a:xfrm>
        </p:grpSpPr>
        <p:sp>
          <p:nvSpPr>
            <p:cNvPr id="29" name="Can 28"/>
            <p:cNvSpPr/>
            <p:nvPr/>
          </p:nvSpPr>
          <p:spPr>
            <a:xfrm>
              <a:off x="7876759" y="3246745"/>
              <a:ext cx="381000" cy="228600"/>
            </a:xfrm>
            <a:prstGeom prst="can">
              <a:avLst/>
            </a:prstGeom>
            <a:solidFill>
              <a:srgbClr val="92D05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1" name="Can 30"/>
            <p:cNvSpPr/>
            <p:nvPr/>
          </p:nvSpPr>
          <p:spPr>
            <a:xfrm>
              <a:off x="7876759" y="2685511"/>
              <a:ext cx="381000" cy="228600"/>
            </a:xfrm>
            <a:prstGeom prst="can">
              <a:avLst/>
            </a:prstGeom>
            <a:solidFill>
              <a:srgbClr val="92D05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7640064" y="2870316"/>
              <a:ext cx="85439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solidFill>
                    <a:prstClr val="black"/>
                  </a:solidFill>
                </a:rPr>
                <a:t>RDBMS</a:t>
              </a:r>
              <a:endParaRPr lang="en-US" sz="1400" dirty="0">
                <a:solidFill>
                  <a:prstClr val="black"/>
                </a:solidFill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7562019" y="3527692"/>
              <a:ext cx="101048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err="1" smtClean="0">
                  <a:solidFill>
                    <a:prstClr val="black"/>
                  </a:solidFill>
                </a:rPr>
                <a:t>NoSQL</a:t>
              </a:r>
              <a:endParaRPr lang="en-US" sz="1400" dirty="0">
                <a:solidFill>
                  <a:prstClr val="black"/>
                </a:solidFill>
              </a:endParaRPr>
            </a:p>
          </p:txBody>
        </p:sp>
        <p:sp>
          <p:nvSpPr>
            <p:cNvPr id="35" name="Can 34"/>
            <p:cNvSpPr/>
            <p:nvPr/>
          </p:nvSpPr>
          <p:spPr>
            <a:xfrm>
              <a:off x="7876759" y="3884769"/>
              <a:ext cx="381000" cy="228600"/>
            </a:xfrm>
            <a:prstGeom prst="can">
              <a:avLst/>
            </a:prstGeom>
            <a:solidFill>
              <a:srgbClr val="92D05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7562019" y="4165716"/>
              <a:ext cx="101048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solidFill>
                    <a:prstClr val="black"/>
                  </a:solidFill>
                </a:rPr>
                <a:t>R, SAS</a:t>
              </a:r>
              <a:endParaRPr lang="en-US" sz="1400" dirty="0">
                <a:solidFill>
                  <a:prstClr val="black"/>
                </a:solidFill>
              </a:endParaRPr>
            </a:p>
          </p:txBody>
        </p:sp>
      </p:grpSp>
      <p:sp>
        <p:nvSpPr>
          <p:cNvPr id="37" name="Rounded Rectangle 36"/>
          <p:cNvSpPr/>
          <p:nvPr/>
        </p:nvSpPr>
        <p:spPr>
          <a:xfrm>
            <a:off x="371516" y="1237390"/>
            <a:ext cx="1729245" cy="304800"/>
          </a:xfrm>
          <a:prstGeom prst="roundRect">
            <a:avLst/>
          </a:prstGeom>
          <a:solidFill>
            <a:srgbClr val="008000"/>
          </a:solidFill>
          <a:ln w="635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prstClr val="white"/>
                </a:solidFill>
              </a:rPr>
              <a:t>Spring XD Shell</a:t>
            </a:r>
            <a:endParaRPr lang="en-US" sz="1400" dirty="0">
              <a:solidFill>
                <a:prstClr val="white"/>
              </a:solidFill>
            </a:endParaRPr>
          </a:p>
        </p:txBody>
      </p:sp>
      <p:sp>
        <p:nvSpPr>
          <p:cNvPr id="38" name="Rounded Rectangle 37"/>
          <p:cNvSpPr/>
          <p:nvPr/>
        </p:nvSpPr>
        <p:spPr>
          <a:xfrm>
            <a:off x="2408327" y="1985013"/>
            <a:ext cx="1554480" cy="320040"/>
          </a:xfrm>
          <a:prstGeom prst="roundRect">
            <a:avLst/>
          </a:prstGeom>
          <a:solidFill>
            <a:srgbClr val="92D050"/>
          </a:solidFill>
          <a:ln w="635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prstClr val="white"/>
                </a:solidFill>
              </a:rPr>
              <a:t>Streams</a:t>
            </a:r>
            <a:endParaRPr lang="en-US" sz="1600" dirty="0">
              <a:solidFill>
                <a:prstClr val="white"/>
              </a:solidFill>
            </a:endParaRPr>
          </a:p>
        </p:txBody>
      </p:sp>
      <p:grpSp>
        <p:nvGrpSpPr>
          <p:cNvPr id="39" name="Group 38"/>
          <p:cNvGrpSpPr/>
          <p:nvPr/>
        </p:nvGrpSpPr>
        <p:grpSpPr>
          <a:xfrm>
            <a:off x="719307" y="2305385"/>
            <a:ext cx="821633" cy="1254859"/>
            <a:chOff x="549967" y="2234268"/>
            <a:chExt cx="821633" cy="1254859"/>
          </a:xfrm>
        </p:grpSpPr>
        <p:sp>
          <p:nvSpPr>
            <p:cNvPr id="40" name="TextBox 39"/>
            <p:cNvSpPr txBox="1"/>
            <p:nvPr/>
          </p:nvSpPr>
          <p:spPr>
            <a:xfrm>
              <a:off x="630140" y="2554166"/>
              <a:ext cx="66128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 smtClean="0">
                  <a:solidFill>
                    <a:prstClr val="black"/>
                  </a:solidFill>
                </a:rPr>
                <a:t>Redis</a:t>
              </a:r>
              <a:endParaRPr lang="en-US" sz="1400" dirty="0">
                <a:solidFill>
                  <a:prstClr val="black"/>
                </a:solidFill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549967" y="3181350"/>
              <a:ext cx="8216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 smtClean="0">
                  <a:solidFill>
                    <a:prstClr val="black"/>
                  </a:solidFill>
                </a:rPr>
                <a:t>Gemfire</a:t>
              </a:r>
              <a:endParaRPr lang="en-US" sz="1400" dirty="0">
                <a:solidFill>
                  <a:prstClr val="black"/>
                </a:solidFill>
              </a:endParaRPr>
            </a:p>
          </p:txBody>
        </p:sp>
        <p:pic>
          <p:nvPicPr>
            <p:cNvPr id="42" name="Picture 6" descr="http://manuel.manuelles.nl/images/posts/redis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4709" y="2234268"/>
              <a:ext cx="372148" cy="3198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3" name="Picture 84" descr="data-warehouse"/>
            <p:cNvPicPr>
              <a:picLocks noChangeAspect="1" noChangeArrowheads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4052" y="2926034"/>
              <a:ext cx="353463" cy="358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47" name="Picture 6" descr="http://www.simba.com/wp-content/uploads/2013/04/mongo_logo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179" y="3599590"/>
            <a:ext cx="1093221" cy="546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8" name="Elbow Connector 40"/>
          <p:cNvCxnSpPr>
            <a:stCxn id="37" idx="2"/>
            <a:endCxn id="14" idx="1"/>
          </p:cNvCxnSpPr>
          <p:nvPr/>
        </p:nvCxnSpPr>
        <p:spPr>
          <a:xfrm rot="16200000" flipH="1">
            <a:off x="1694270" y="1084059"/>
            <a:ext cx="255927" cy="1172188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Group 48"/>
          <p:cNvGrpSpPr/>
          <p:nvPr/>
        </p:nvGrpSpPr>
        <p:grpSpPr>
          <a:xfrm>
            <a:off x="1874738" y="2477840"/>
            <a:ext cx="5976469" cy="2122851"/>
            <a:chOff x="1874738" y="2485632"/>
            <a:chExt cx="5976469" cy="2122851"/>
          </a:xfrm>
        </p:grpSpPr>
        <p:sp>
          <p:nvSpPr>
            <p:cNvPr id="3" name="Left Brace 2"/>
            <p:cNvSpPr/>
            <p:nvPr/>
          </p:nvSpPr>
          <p:spPr>
            <a:xfrm>
              <a:off x="7391400" y="2485632"/>
              <a:ext cx="459807" cy="2076634"/>
            </a:xfrm>
            <a:prstGeom prst="leftBrace">
              <a:avLst>
                <a:gd name="adj1" fmla="val 8333"/>
                <a:gd name="adj2" fmla="val 86170"/>
              </a:avLst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4" name="Elbow Connector 53"/>
            <p:cNvCxnSpPr>
              <a:stCxn id="3" idx="1"/>
              <a:endCxn id="4" idx="1"/>
            </p:cNvCxnSpPr>
            <p:nvPr/>
          </p:nvCxnSpPr>
          <p:spPr>
            <a:xfrm rot="10800000">
              <a:off x="1874738" y="3292206"/>
              <a:ext cx="5516663" cy="982863"/>
            </a:xfrm>
            <a:prstGeom prst="bentConnector2">
              <a:avLst/>
            </a:prstGeom>
            <a:ln w="25400">
              <a:prstDash val="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/>
            <p:cNvSpPr txBox="1"/>
            <p:nvPr/>
          </p:nvSpPr>
          <p:spPr>
            <a:xfrm>
              <a:off x="3814797" y="4239151"/>
              <a:ext cx="21980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Predictive modeling</a:t>
              </a:r>
              <a:endParaRPr lang="en-US" dirty="0"/>
            </a:p>
          </p:txBody>
        </p:sp>
      </p:grpSp>
      <p:cxnSp>
        <p:nvCxnSpPr>
          <p:cNvPr id="52" name="Straight Arrow Connector 51"/>
          <p:cNvCxnSpPr>
            <a:stCxn id="38" idx="3"/>
            <a:endCxn id="21" idx="1"/>
          </p:cNvCxnSpPr>
          <p:nvPr/>
        </p:nvCxnSpPr>
        <p:spPr>
          <a:xfrm>
            <a:off x="3962807" y="2145033"/>
            <a:ext cx="1538973" cy="0"/>
          </a:xfrm>
          <a:prstGeom prst="straightConnector1">
            <a:avLst/>
          </a:prstGeom>
          <a:ln w="22225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Picture 5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0882" y="2012058"/>
            <a:ext cx="1133118" cy="2921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595802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Stream Processing Model</a:t>
            </a:r>
            <a:endParaRPr lang="en-US" dirty="0"/>
          </a:p>
        </p:txBody>
      </p:sp>
      <p:pic>
        <p:nvPicPr>
          <p:cNvPr id="1026" name="Picture 2" descr="http://blog.springsource.org/wp-content/uploads/2013/06/SourceProcessSink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1114424"/>
            <a:ext cx="5524500" cy="542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525886" y="2834015"/>
            <a:ext cx="6199133" cy="523220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latin typeface="Courier New" pitchFamily="49" charset="0"/>
                <a:cs typeface="Courier New" pitchFamily="49" charset="0"/>
              </a:rPr>
              <a:t>How can we make this easier?</a:t>
            </a:r>
            <a:endParaRPr lang="en-US" sz="2800" b="1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926" y="2066925"/>
            <a:ext cx="8627052" cy="20574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455354" y="2741682"/>
            <a:ext cx="634019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latin typeface="Courier New" pitchFamily="49" charset="0"/>
                <a:cs typeface="Courier New" pitchFamily="49" charset="0"/>
              </a:rPr>
              <a:t>http | filter | file</a:t>
            </a:r>
          </a:p>
        </p:txBody>
      </p:sp>
      <p:pic>
        <p:nvPicPr>
          <p:cNvPr id="4" name="Picture 2" descr="C:\Users\mpollack\AppData\Local\Microsoft\Windows\Temporary Internet Files\Content.Outlook\O441FU3R\xml-excerpt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943100"/>
            <a:ext cx="8641304" cy="230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5839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3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emo_background.png"/>
          <p:cNvPicPr>
            <a:picLocks noChangeAspect="1"/>
          </p:cNvPicPr>
          <p:nvPr/>
        </p:nvPicPr>
        <p:blipFill>
          <a:blip r:embed="rId3"/>
          <a:srcRect b="5653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Picture 4"/>
          <p:cNvPicPr>
            <a:picLocks noChangeAspect="1" noChangeArrowheads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2819400" y="0"/>
            <a:ext cx="6491688" cy="51599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Shape 1"/>
          <p:cNvSpPr txBox="1"/>
          <p:nvPr/>
        </p:nvSpPr>
        <p:spPr>
          <a:xfrm>
            <a:off x="345240" y="1553014"/>
            <a:ext cx="8453160" cy="632880"/>
          </a:xfrm>
          <a:prstGeom prst="rect">
            <a:avLst/>
          </a:prstGeom>
        </p:spPr>
        <p:txBody>
          <a:bodyPr anchor="ctr"/>
          <a:lstStyle/>
          <a:p>
            <a:r>
              <a:rPr lang="en-US" b="1" cap="all" spc="300" dirty="0" smtClean="0">
                <a:solidFill>
                  <a:prstClr val="white"/>
                </a:solidFill>
              </a:rPr>
              <a:t>Spring XD</a:t>
            </a:r>
            <a:r>
              <a:rPr lang="en-US" sz="3200" dirty="0" smtClean="0">
                <a:solidFill>
                  <a:prstClr val="white"/>
                </a:solidFill>
              </a:rPr>
              <a:t/>
            </a:r>
            <a:br>
              <a:rPr lang="en-US" sz="3200" dirty="0" smtClean="0">
                <a:solidFill>
                  <a:prstClr val="white"/>
                </a:solidFill>
              </a:rPr>
            </a:br>
            <a:r>
              <a:rPr lang="en-US" sz="4000" dirty="0" smtClean="0">
                <a:solidFill>
                  <a:prstClr val="white"/>
                </a:solidFill>
              </a:rPr>
              <a:t>Demo</a:t>
            </a:r>
            <a:endParaRPr sz="4000" dirty="0">
              <a:solidFill>
                <a:prstClr val="white"/>
              </a:solidFill>
            </a:endParaRPr>
          </a:p>
        </p:txBody>
      </p:sp>
      <p:pic>
        <p:nvPicPr>
          <p:cNvPr id="7" name="Picture 6" descr="X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00868" y="2121011"/>
            <a:ext cx="1262388" cy="1377960"/>
          </a:xfrm>
          <a:prstGeom prst="rect">
            <a:avLst/>
          </a:prstGeom>
          <a:effectLst>
            <a:reflection stA="50000" endPos="46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3685192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Get Pivotal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949494"/>
                </a:solidFill>
              </a:rPr>
              <a:t>Pivotal Stack</a:t>
            </a:r>
          </a:p>
          <a:p>
            <a:r>
              <a:rPr lang="en-US" dirty="0" smtClean="0">
                <a:solidFill>
                  <a:srgbClr val="949494"/>
                </a:solidFill>
              </a:rPr>
              <a:t>Spring XD</a:t>
            </a:r>
          </a:p>
          <a:p>
            <a:r>
              <a:rPr lang="en-US" b="1" dirty="0" err="1" smtClean="0"/>
              <a:t>GemFire</a:t>
            </a:r>
            <a:endParaRPr lang="en-US" b="1" dirty="0"/>
          </a:p>
          <a:p>
            <a:endParaRPr lang="en-US" b="1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4737450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Pivotal </a:t>
            </a:r>
            <a:r>
              <a:rPr lang="en-US" dirty="0" err="1" smtClean="0"/>
              <a:t>GemFire</a:t>
            </a:r>
            <a:endParaRPr lang="en-US" dirty="0"/>
          </a:p>
        </p:txBody>
      </p:sp>
      <p:sp>
        <p:nvSpPr>
          <p:cNvPr id="3" name="Rectangle 8"/>
          <p:cNvSpPr>
            <a:spLocks/>
          </p:cNvSpPr>
          <p:nvPr/>
        </p:nvSpPr>
        <p:spPr bwMode="auto">
          <a:xfrm>
            <a:off x="1060654" y="2344404"/>
            <a:ext cx="2082403" cy="65774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38100" tIns="38100" rIns="38100" bIns="38100" anchor="ctr" anchorCtr="1"/>
          <a:lstStyle/>
          <a:p>
            <a:pPr algn="l">
              <a:spcAft>
                <a:spcPts val="0"/>
              </a:spcAft>
            </a:pPr>
            <a:r>
              <a:rPr lang="en-US" sz="1800" b="1" dirty="0">
                <a:solidFill>
                  <a:srgbClr val="333333"/>
                </a:solidFill>
                <a:latin typeface="Arial" pitchFamily="34" charset="0"/>
              </a:rPr>
              <a:t>Application Data </a:t>
            </a:r>
            <a:br>
              <a:rPr lang="en-US" sz="1800" b="1" dirty="0">
                <a:solidFill>
                  <a:srgbClr val="333333"/>
                </a:solidFill>
                <a:latin typeface="Arial" pitchFamily="34" charset="0"/>
              </a:rPr>
            </a:br>
            <a:r>
              <a:rPr lang="en-US" sz="1800" b="1" i="1" u="sng" dirty="0">
                <a:solidFill>
                  <a:srgbClr val="333333"/>
                </a:solidFill>
                <a:latin typeface="Arial" pitchFamily="34" charset="0"/>
              </a:rPr>
              <a:t>Lives</a:t>
            </a:r>
            <a:r>
              <a:rPr lang="en-US" sz="1800" b="1" dirty="0">
                <a:solidFill>
                  <a:srgbClr val="333333"/>
                </a:solidFill>
                <a:latin typeface="Arial" pitchFamily="34" charset="0"/>
              </a:rPr>
              <a:t> Here</a:t>
            </a:r>
          </a:p>
        </p:txBody>
      </p:sp>
      <p:pic>
        <p:nvPicPr>
          <p:cNvPr id="4" name="Picture 14" descr="ICON_Storage_3up_Q408.png"/>
          <p:cNvPicPr>
            <a:picLocks noChangeAspect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3227357" y="3683657"/>
            <a:ext cx="925497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30" descr="ICON_FileFolder_yellow_Q308"/>
          <p:cNvPicPr>
            <a:picLocks noChangeAspect="1" noChangeArrowheads="1"/>
          </p:cNvPicPr>
          <p:nvPr/>
        </p:nvPicPr>
        <p:blipFill>
          <a:blip r:embed="rId4" cstate="email"/>
          <a:srcRect/>
          <a:stretch>
            <a:fillRect/>
          </a:stretch>
        </p:blipFill>
        <p:spPr bwMode="auto">
          <a:xfrm>
            <a:off x="2224406" y="3819410"/>
            <a:ext cx="733718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8"/>
          <p:cNvSpPr>
            <a:spLocks/>
          </p:cNvSpPr>
          <p:nvPr/>
        </p:nvSpPr>
        <p:spPr bwMode="auto">
          <a:xfrm>
            <a:off x="2046862" y="4318163"/>
            <a:ext cx="1183696" cy="23274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38100" tIns="38100" rIns="38100" bIns="38100"/>
          <a:lstStyle/>
          <a:p>
            <a:pPr algn="l">
              <a:spcAft>
                <a:spcPts val="0"/>
              </a:spcAft>
            </a:pPr>
            <a:r>
              <a:rPr lang="en-US" sz="1400" dirty="0">
                <a:solidFill>
                  <a:srgbClr val="333333"/>
                </a:solidFill>
                <a:latin typeface="Arial" pitchFamily="34" charset="0"/>
              </a:rPr>
              <a:t>File Systems</a:t>
            </a:r>
          </a:p>
        </p:txBody>
      </p:sp>
      <p:sp>
        <p:nvSpPr>
          <p:cNvPr id="7" name="Rectangle 8"/>
          <p:cNvSpPr>
            <a:spLocks/>
          </p:cNvSpPr>
          <p:nvPr/>
        </p:nvSpPr>
        <p:spPr bwMode="auto">
          <a:xfrm>
            <a:off x="3278595" y="4310228"/>
            <a:ext cx="975899" cy="23274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38100" tIns="38100" rIns="38100" bIns="38100"/>
          <a:lstStyle/>
          <a:p>
            <a:pPr algn="l">
              <a:spcAft>
                <a:spcPts val="0"/>
              </a:spcAft>
            </a:pPr>
            <a:r>
              <a:rPr lang="en-US" sz="1400" dirty="0">
                <a:solidFill>
                  <a:srgbClr val="333333"/>
                </a:solidFill>
                <a:latin typeface="Arial" pitchFamily="34" charset="0"/>
              </a:rPr>
              <a:t>Databases</a:t>
            </a:r>
          </a:p>
        </p:txBody>
      </p:sp>
      <p:pic>
        <p:nvPicPr>
          <p:cNvPr id="8" name="Picture 28" descr="ICON_TapeDrive_Q308"/>
          <p:cNvPicPr>
            <a:picLocks noChangeAspect="1" noChangeArrowheads="1"/>
          </p:cNvPicPr>
          <p:nvPr/>
        </p:nvPicPr>
        <p:blipFill>
          <a:blip r:embed="rId5" cstate="email"/>
          <a:srcRect/>
          <a:stretch>
            <a:fillRect/>
          </a:stretch>
        </p:blipFill>
        <p:spPr bwMode="auto">
          <a:xfrm>
            <a:off x="4223516" y="3613329"/>
            <a:ext cx="980165" cy="548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8"/>
          <p:cNvSpPr>
            <a:spLocks/>
          </p:cNvSpPr>
          <p:nvPr/>
        </p:nvSpPr>
        <p:spPr bwMode="auto">
          <a:xfrm>
            <a:off x="4385929" y="4138836"/>
            <a:ext cx="1106814" cy="48872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38100" tIns="38100" rIns="38100" bIns="38100"/>
          <a:lstStyle/>
          <a:p>
            <a:pPr algn="l">
              <a:spcAft>
                <a:spcPts val="0"/>
              </a:spcAft>
            </a:pPr>
            <a:r>
              <a:rPr lang="en-US" sz="1400" dirty="0" smtClean="0">
                <a:solidFill>
                  <a:srgbClr val="333333"/>
                </a:solidFill>
                <a:latin typeface="Arial" pitchFamily="34" charset="0"/>
              </a:rPr>
              <a:t>Mainframes</a:t>
            </a:r>
          </a:p>
          <a:p>
            <a:pPr algn="l">
              <a:spcAft>
                <a:spcPts val="0"/>
              </a:spcAft>
            </a:pPr>
            <a:r>
              <a:rPr lang="en-US" sz="1400" dirty="0" smtClean="0">
                <a:solidFill>
                  <a:srgbClr val="333333"/>
                </a:solidFill>
                <a:latin typeface="Arial" pitchFamily="34" charset="0"/>
              </a:rPr>
              <a:t> </a:t>
            </a:r>
            <a:r>
              <a:rPr lang="en-US" sz="1400" dirty="0">
                <a:solidFill>
                  <a:srgbClr val="333333"/>
                </a:solidFill>
                <a:latin typeface="Arial" pitchFamily="34" charset="0"/>
              </a:rPr>
              <a:t>/ other</a:t>
            </a:r>
          </a:p>
        </p:txBody>
      </p:sp>
      <p:sp>
        <p:nvSpPr>
          <p:cNvPr id="10" name="Rectangle 8"/>
          <p:cNvSpPr>
            <a:spLocks/>
          </p:cNvSpPr>
          <p:nvPr/>
        </p:nvSpPr>
        <p:spPr bwMode="auto">
          <a:xfrm>
            <a:off x="137482" y="3587400"/>
            <a:ext cx="2030505" cy="49824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38100" tIns="38100" rIns="38100" bIns="38100" anchor="ctr" anchorCtr="1"/>
          <a:lstStyle/>
          <a:p>
            <a:pPr algn="l">
              <a:spcAft>
                <a:spcPts val="0"/>
              </a:spcAft>
            </a:pPr>
            <a:r>
              <a:rPr lang="en-US" sz="1800" b="1" dirty="0">
                <a:solidFill>
                  <a:srgbClr val="333333"/>
                </a:solidFill>
                <a:latin typeface="Arial" pitchFamily="34" charset="0"/>
              </a:rPr>
              <a:t>Application Data </a:t>
            </a:r>
            <a:br>
              <a:rPr lang="en-US" sz="1800" b="1" dirty="0">
                <a:solidFill>
                  <a:srgbClr val="333333"/>
                </a:solidFill>
                <a:latin typeface="Arial" pitchFamily="34" charset="0"/>
              </a:rPr>
            </a:br>
            <a:r>
              <a:rPr lang="en-US" sz="1800" b="1" i="1" u="sng" dirty="0">
                <a:solidFill>
                  <a:srgbClr val="333333"/>
                </a:solidFill>
                <a:latin typeface="Arial" pitchFamily="34" charset="0"/>
              </a:rPr>
              <a:t>Sleeps</a:t>
            </a:r>
            <a:r>
              <a:rPr lang="en-US" sz="1800" b="1" dirty="0">
                <a:solidFill>
                  <a:srgbClr val="333333"/>
                </a:solidFill>
                <a:latin typeface="Arial" pitchFamily="34" charset="0"/>
              </a:rPr>
              <a:t> Here</a:t>
            </a:r>
          </a:p>
        </p:txBody>
      </p:sp>
      <p:pic>
        <p:nvPicPr>
          <p:cNvPr id="11" name="Picture 84" descr="data-warehouse"/>
          <p:cNvPicPr>
            <a:picLocks noChangeAspect="1" noChangeArrowheads="1"/>
          </p:cNvPicPr>
          <p:nvPr/>
        </p:nvPicPr>
        <p:blipFill>
          <a:blip r:embed="rId6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108614" y="2378153"/>
            <a:ext cx="1028688" cy="648009"/>
          </a:xfrm>
          <a:prstGeom prst="rect">
            <a:avLst/>
          </a:prstGeom>
          <a:noFill/>
        </p:spPr>
      </p:pic>
      <p:cxnSp>
        <p:nvCxnSpPr>
          <p:cNvPr id="12" name="AutoShape 32"/>
          <p:cNvCxnSpPr>
            <a:cxnSpLocks noChangeShapeType="1"/>
          </p:cNvCxnSpPr>
          <p:nvPr/>
        </p:nvCxnSpPr>
        <p:spPr bwMode="auto">
          <a:xfrm flipV="1">
            <a:off x="3613708" y="1912939"/>
            <a:ext cx="0" cy="422932"/>
          </a:xfrm>
          <a:prstGeom prst="straightConnector1">
            <a:avLst/>
          </a:prstGeom>
          <a:noFill/>
          <a:ln w="31750">
            <a:solidFill>
              <a:srgbClr val="338313"/>
            </a:solidFill>
            <a:round/>
            <a:headEnd type="triangle" w="lg" len="med"/>
            <a:tailEnd type="triangle" w="lg" len="med"/>
          </a:ln>
        </p:spPr>
      </p:cxnSp>
      <p:grpSp>
        <p:nvGrpSpPr>
          <p:cNvPr id="25" name="Group 24"/>
          <p:cNvGrpSpPr/>
          <p:nvPr/>
        </p:nvGrpSpPr>
        <p:grpSpPr>
          <a:xfrm>
            <a:off x="2485619" y="890811"/>
            <a:ext cx="2142801" cy="1022556"/>
            <a:chOff x="2596751" y="668547"/>
            <a:chExt cx="2142801" cy="1022556"/>
          </a:xfrm>
        </p:grpSpPr>
        <p:pic>
          <p:nvPicPr>
            <p:cNvPr id="13" name="Picture 27" descr="ICON_Cloud_Q308"/>
            <p:cNvPicPr>
              <a:picLocks noChangeAspect="1" noChangeArrowheads="1"/>
            </p:cNvPicPr>
            <p:nvPr/>
          </p:nvPicPr>
          <p:blipFill>
            <a:blip r:embed="rId7" cstate="email"/>
            <a:srcRect/>
            <a:stretch>
              <a:fillRect/>
            </a:stretch>
          </p:blipFill>
          <p:spPr bwMode="auto">
            <a:xfrm>
              <a:off x="2596751" y="668547"/>
              <a:ext cx="2142801" cy="10225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" name="Picture 2" descr="C:\Users\testuser\AppData\Local\Temp\VMwareDnD\555dc0ff\ICON_App_3D_Q408.png"/>
            <p:cNvPicPr>
              <a:picLocks noChangeAspect="1" noChangeArrowheads="1"/>
            </p:cNvPicPr>
            <p:nvPr/>
          </p:nvPicPr>
          <p:blipFill>
            <a:blip r:embed="rId8" cstate="email"/>
            <a:srcRect/>
            <a:stretch>
              <a:fillRect/>
            </a:stretch>
          </p:blipFill>
          <p:spPr bwMode="auto">
            <a:xfrm>
              <a:off x="3411348" y="816309"/>
              <a:ext cx="632271" cy="390140"/>
            </a:xfrm>
            <a:prstGeom prst="rect">
              <a:avLst/>
            </a:prstGeom>
            <a:noFill/>
          </p:spPr>
        </p:pic>
        <p:pic>
          <p:nvPicPr>
            <p:cNvPr id="15" name="Picture 2" descr="C:\Users\testuser\AppData\Local\Temp\VMwareDnD\555dc0ff\ICON_App_3D_Q408.png"/>
            <p:cNvPicPr>
              <a:picLocks noChangeAspect="1" noChangeArrowheads="1"/>
            </p:cNvPicPr>
            <p:nvPr/>
          </p:nvPicPr>
          <p:blipFill>
            <a:blip r:embed="rId8" cstate="email"/>
            <a:srcRect/>
            <a:stretch>
              <a:fillRect/>
            </a:stretch>
          </p:blipFill>
          <p:spPr bwMode="auto">
            <a:xfrm>
              <a:off x="3007096" y="1008490"/>
              <a:ext cx="632271" cy="390140"/>
            </a:xfrm>
            <a:prstGeom prst="rect">
              <a:avLst/>
            </a:prstGeom>
            <a:noFill/>
          </p:spPr>
        </p:pic>
        <p:pic>
          <p:nvPicPr>
            <p:cNvPr id="16" name="Picture 2" descr="C:\Users\testuser\AppData\Local\Temp\VMwareDnD\555dc0ff\ICON_App_3D_Q408.png"/>
            <p:cNvPicPr>
              <a:picLocks noChangeAspect="1" noChangeArrowheads="1"/>
            </p:cNvPicPr>
            <p:nvPr/>
          </p:nvPicPr>
          <p:blipFill>
            <a:blip r:embed="rId8" cstate="email"/>
            <a:srcRect/>
            <a:stretch>
              <a:fillRect/>
            </a:stretch>
          </p:blipFill>
          <p:spPr bwMode="auto">
            <a:xfrm>
              <a:off x="3824507" y="1011015"/>
              <a:ext cx="632271" cy="390140"/>
            </a:xfrm>
            <a:prstGeom prst="rect">
              <a:avLst/>
            </a:prstGeom>
            <a:noFill/>
          </p:spPr>
        </p:pic>
        <p:pic>
          <p:nvPicPr>
            <p:cNvPr id="17" name="Picture 2" descr="C:\Users\testuser\AppData\Local\Temp\VMwareDnD\555dc0ff\ICON_App_3D_Q408.png"/>
            <p:cNvPicPr>
              <a:picLocks noChangeAspect="1" noChangeArrowheads="1"/>
            </p:cNvPicPr>
            <p:nvPr/>
          </p:nvPicPr>
          <p:blipFill>
            <a:blip r:embed="rId8" cstate="email"/>
            <a:srcRect/>
            <a:stretch>
              <a:fillRect/>
            </a:stretch>
          </p:blipFill>
          <p:spPr bwMode="auto">
            <a:xfrm>
              <a:off x="3413494" y="1191602"/>
              <a:ext cx="632271" cy="390140"/>
            </a:xfrm>
            <a:prstGeom prst="rect">
              <a:avLst/>
            </a:prstGeom>
            <a:noFill/>
          </p:spPr>
        </p:pic>
      </p:grpSp>
      <p:cxnSp>
        <p:nvCxnSpPr>
          <p:cNvPr id="18" name="AutoShape 32"/>
          <p:cNvCxnSpPr>
            <a:cxnSpLocks noChangeShapeType="1"/>
          </p:cNvCxnSpPr>
          <p:nvPr/>
        </p:nvCxnSpPr>
        <p:spPr bwMode="auto">
          <a:xfrm rot="5400000" flipH="1" flipV="1">
            <a:off x="3319412" y="3378150"/>
            <a:ext cx="597555" cy="0"/>
          </a:xfrm>
          <a:prstGeom prst="straightConnector1">
            <a:avLst/>
          </a:prstGeom>
          <a:noFill/>
          <a:ln w="31750">
            <a:solidFill>
              <a:srgbClr val="338313"/>
            </a:solidFill>
            <a:round/>
            <a:headEnd type="triangle" w="lg" len="med"/>
            <a:tailEnd type="triangle" w="lg" len="med"/>
          </a:ln>
        </p:spPr>
      </p:cxnSp>
      <p:cxnSp>
        <p:nvCxnSpPr>
          <p:cNvPr id="19" name="AutoShape 32"/>
          <p:cNvCxnSpPr>
            <a:cxnSpLocks noChangeShapeType="1"/>
          </p:cNvCxnSpPr>
          <p:nvPr/>
        </p:nvCxnSpPr>
        <p:spPr bwMode="auto">
          <a:xfrm flipV="1">
            <a:off x="1770056" y="2867494"/>
            <a:ext cx="1483210" cy="1387006"/>
          </a:xfrm>
          <a:prstGeom prst="straightConnector1">
            <a:avLst/>
          </a:prstGeom>
          <a:noFill/>
          <a:ln w="31750">
            <a:solidFill>
              <a:srgbClr val="338313"/>
            </a:solidFill>
            <a:round/>
            <a:headEnd type="triangle" w="lg" len="med"/>
            <a:tailEnd type="triangle" w="lg" len="med"/>
          </a:ln>
        </p:spPr>
      </p:cxnSp>
      <p:cxnSp>
        <p:nvCxnSpPr>
          <p:cNvPr id="20" name="AutoShape 32"/>
          <p:cNvCxnSpPr>
            <a:cxnSpLocks noChangeShapeType="1"/>
          </p:cNvCxnSpPr>
          <p:nvPr/>
        </p:nvCxnSpPr>
        <p:spPr bwMode="auto">
          <a:xfrm flipH="1" flipV="1">
            <a:off x="4021597" y="2941546"/>
            <a:ext cx="510709" cy="630329"/>
          </a:xfrm>
          <a:prstGeom prst="straightConnector1">
            <a:avLst/>
          </a:prstGeom>
          <a:noFill/>
          <a:ln w="31750">
            <a:solidFill>
              <a:srgbClr val="338313"/>
            </a:solidFill>
            <a:round/>
            <a:headEnd type="triangle" w="lg" len="med"/>
            <a:tailEnd type="triangle" w="lg" len="med"/>
          </a:ln>
        </p:spPr>
      </p:cxnSp>
      <p:sp>
        <p:nvSpPr>
          <p:cNvPr id="21" name="Text Placeholder 8"/>
          <p:cNvSpPr txBox="1">
            <a:spLocks/>
          </p:cNvSpPr>
          <p:nvPr/>
        </p:nvSpPr>
        <p:spPr>
          <a:xfrm>
            <a:off x="5528520" y="784473"/>
            <a:ext cx="3504358" cy="36605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/>
          <a:lstStyle/>
          <a:p>
            <a:pPr marL="233363" indent="-233363" algn="l" eaLnBrk="0" hangingPunct="0">
              <a:spcBef>
                <a:spcPts val="1000"/>
              </a:spcBef>
              <a:spcAft>
                <a:spcPct val="0"/>
              </a:spcAft>
              <a:buClr>
                <a:srgbClr val="0095D3">
                  <a:lumMod val="75000"/>
                </a:srgbClr>
              </a:buClr>
              <a:buSzPct val="115000"/>
              <a:defRPr/>
            </a:pPr>
            <a:r>
              <a:rPr lang="en-US" sz="2000" b="1" u="sng" kern="0" dirty="0">
                <a:solidFill>
                  <a:srgbClr val="333333"/>
                </a:solidFill>
                <a:latin typeface="Arial" pitchFamily="34" charset="0"/>
                <a:ea typeface="ＭＳ Ｐゴシック"/>
              </a:rPr>
              <a:t>Primary Use Cases</a:t>
            </a:r>
          </a:p>
          <a:p>
            <a:pPr marL="233363" indent="-233363" algn="l" eaLnBrk="0" hangingPunct="0">
              <a:spcBef>
                <a:spcPts val="1000"/>
              </a:spcBef>
              <a:spcAft>
                <a:spcPct val="0"/>
              </a:spcAft>
              <a:buClr>
                <a:srgbClr val="0095D3">
                  <a:lumMod val="75000"/>
                </a:srgbClr>
              </a:buClr>
              <a:buSzPct val="115000"/>
              <a:buFont typeface="Wingdings" pitchFamily="2" charset="2"/>
              <a:buChar char="§"/>
              <a:defRPr/>
            </a:pPr>
            <a:r>
              <a:rPr lang="en-US" sz="1400" b="1" kern="0" dirty="0">
                <a:solidFill>
                  <a:srgbClr val="333333"/>
                </a:solidFill>
                <a:latin typeface="Arial" pitchFamily="34" charset="0"/>
                <a:ea typeface="ＭＳ Ｐゴシック"/>
              </a:rPr>
              <a:t>Web Session Cache, L2 Cache</a:t>
            </a:r>
          </a:p>
          <a:p>
            <a:pPr marL="400050" lvl="1" indent="-171450" algn="l" eaLnBrk="0" hangingPunct="0">
              <a:spcBef>
                <a:spcPts val="800"/>
              </a:spcBef>
              <a:spcAft>
                <a:spcPct val="0"/>
              </a:spcAft>
              <a:buClr>
                <a:srgbClr val="0095D3">
                  <a:lumMod val="75000"/>
                </a:srgbClr>
              </a:buClr>
              <a:buSzPct val="110000"/>
              <a:buFont typeface="Times" pitchFamily="18" charset="0"/>
              <a:buChar char="•"/>
              <a:defRPr/>
            </a:pPr>
            <a:r>
              <a:rPr lang="en-US" sz="1400" kern="0" dirty="0">
                <a:solidFill>
                  <a:srgbClr val="333333"/>
                </a:solidFill>
                <a:latin typeface="Arial" pitchFamily="34" charset="0"/>
                <a:ea typeface="ＭＳ Ｐゴシック"/>
              </a:rPr>
              <a:t>Shopping Cart state management</a:t>
            </a:r>
          </a:p>
          <a:p>
            <a:pPr marL="233363" indent="-233363" algn="l" eaLnBrk="0" hangingPunct="0">
              <a:spcBef>
                <a:spcPts val="1000"/>
              </a:spcBef>
              <a:spcAft>
                <a:spcPct val="0"/>
              </a:spcAft>
              <a:buClr>
                <a:srgbClr val="0095D3">
                  <a:lumMod val="75000"/>
                </a:srgbClr>
              </a:buClr>
              <a:buSzPct val="115000"/>
              <a:buFont typeface="Wingdings" pitchFamily="2" charset="2"/>
              <a:buChar char="§"/>
              <a:defRPr/>
            </a:pPr>
            <a:r>
              <a:rPr lang="en-US" sz="1400" b="1" kern="0" dirty="0">
                <a:solidFill>
                  <a:srgbClr val="333333"/>
                </a:solidFill>
                <a:latin typeface="Arial" pitchFamily="34" charset="0"/>
                <a:ea typeface="ＭＳ Ｐゴシック"/>
              </a:rPr>
              <a:t>App Data Cache, In-memory DB </a:t>
            </a:r>
          </a:p>
          <a:p>
            <a:pPr marL="400050" lvl="1" indent="-171450" algn="l" eaLnBrk="0" hangingPunct="0">
              <a:spcBef>
                <a:spcPts val="800"/>
              </a:spcBef>
              <a:spcAft>
                <a:spcPct val="0"/>
              </a:spcAft>
              <a:buClr>
                <a:srgbClr val="0095D3">
                  <a:lumMod val="75000"/>
                </a:srgbClr>
              </a:buClr>
              <a:buSzPct val="110000"/>
              <a:buFont typeface="Times" pitchFamily="18" charset="0"/>
              <a:buChar char="•"/>
              <a:defRPr/>
            </a:pPr>
            <a:r>
              <a:rPr lang="en-US" sz="1400" kern="0" dirty="0">
                <a:solidFill>
                  <a:srgbClr val="333333"/>
                </a:solidFill>
                <a:latin typeface="Arial" pitchFamily="34" charset="0"/>
                <a:ea typeface="ＭＳ Ｐゴシック"/>
              </a:rPr>
              <a:t>High performance OLTP</a:t>
            </a:r>
          </a:p>
          <a:p>
            <a:pPr marL="233363" indent="-233363" algn="l" eaLnBrk="0" hangingPunct="0">
              <a:spcBef>
                <a:spcPts val="1000"/>
              </a:spcBef>
              <a:spcAft>
                <a:spcPct val="0"/>
              </a:spcAft>
              <a:buClr>
                <a:srgbClr val="0095D3">
                  <a:lumMod val="75000"/>
                </a:srgbClr>
              </a:buClr>
              <a:buSzPct val="115000"/>
              <a:buFont typeface="Wingdings" pitchFamily="2" charset="2"/>
              <a:buChar char="§"/>
              <a:defRPr/>
            </a:pPr>
            <a:r>
              <a:rPr lang="en-US" sz="1400" b="1" kern="0" dirty="0">
                <a:solidFill>
                  <a:srgbClr val="333333"/>
                </a:solidFill>
                <a:latin typeface="Arial" pitchFamily="34" charset="0"/>
              </a:rPr>
              <a:t>Grid Data </a:t>
            </a:r>
            <a:r>
              <a:rPr lang="en-US" sz="1400" b="1" kern="0" dirty="0" smtClean="0">
                <a:solidFill>
                  <a:srgbClr val="333333"/>
                </a:solidFill>
                <a:latin typeface="Arial" pitchFamily="34" charset="0"/>
              </a:rPr>
              <a:t>Fabric</a:t>
            </a:r>
            <a:endParaRPr lang="en-US" sz="1400" b="1" kern="0" dirty="0">
              <a:solidFill>
                <a:srgbClr val="333333"/>
              </a:solidFill>
              <a:latin typeface="Arial" pitchFamily="34" charset="0"/>
            </a:endParaRPr>
          </a:p>
          <a:p>
            <a:pPr marL="400050" lvl="1" indent="-171450" algn="l" eaLnBrk="0" hangingPunct="0">
              <a:spcBef>
                <a:spcPts val="800"/>
              </a:spcBef>
              <a:spcAft>
                <a:spcPct val="0"/>
              </a:spcAft>
              <a:buClr>
                <a:srgbClr val="0095D3">
                  <a:lumMod val="75000"/>
                </a:srgbClr>
              </a:buClr>
              <a:buSzPct val="110000"/>
              <a:buFont typeface="Times" pitchFamily="18" charset="0"/>
              <a:buChar char="•"/>
              <a:defRPr/>
            </a:pPr>
            <a:r>
              <a:rPr lang="en-US" sz="1400" kern="0" dirty="0">
                <a:solidFill>
                  <a:srgbClr val="333333"/>
                </a:solidFill>
                <a:latin typeface="Arial" pitchFamily="34" charset="0"/>
              </a:rPr>
              <a:t>Shared data grid accessed by many clients executing app logic</a:t>
            </a:r>
          </a:p>
          <a:p>
            <a:pPr marL="400050" lvl="1" indent="-171450" algn="l" eaLnBrk="0" hangingPunct="0">
              <a:spcBef>
                <a:spcPts val="800"/>
              </a:spcBef>
              <a:spcAft>
                <a:spcPct val="0"/>
              </a:spcAft>
              <a:buClr>
                <a:srgbClr val="0095D3">
                  <a:lumMod val="75000"/>
                </a:srgbClr>
              </a:buClr>
              <a:buSzPct val="110000"/>
              <a:buFont typeface="Times" pitchFamily="18" charset="0"/>
              <a:buChar char="•"/>
              <a:defRPr/>
            </a:pPr>
            <a:r>
              <a:rPr lang="en-US" sz="1400" kern="0" dirty="0" smtClean="0">
                <a:solidFill>
                  <a:srgbClr val="333333"/>
                </a:solidFill>
                <a:latin typeface="Arial" pitchFamily="34" charset="0"/>
              </a:rPr>
              <a:t>… or where </a:t>
            </a:r>
            <a:r>
              <a:rPr lang="en-US" sz="1400" kern="0" dirty="0">
                <a:solidFill>
                  <a:srgbClr val="333333"/>
                </a:solidFill>
                <a:latin typeface="Arial" pitchFamily="34" charset="0"/>
              </a:rPr>
              <a:t>app logic is executed within the data fabric </a:t>
            </a:r>
            <a:r>
              <a:rPr lang="en-US" sz="1400" kern="0" dirty="0" smtClean="0">
                <a:solidFill>
                  <a:srgbClr val="333333"/>
                </a:solidFill>
                <a:latin typeface="Arial" pitchFamily="34" charset="0"/>
              </a:rPr>
              <a:t>itself</a:t>
            </a:r>
          </a:p>
          <a:p>
            <a:pPr marL="400050" lvl="1" indent="-171450" algn="l" eaLnBrk="0" hangingPunct="0">
              <a:spcBef>
                <a:spcPts val="800"/>
              </a:spcBef>
              <a:spcAft>
                <a:spcPct val="0"/>
              </a:spcAft>
              <a:buClr>
                <a:srgbClr val="0095D3">
                  <a:lumMod val="75000"/>
                </a:srgbClr>
              </a:buClr>
              <a:buSzPct val="110000"/>
              <a:buFont typeface="Times" pitchFamily="18" charset="0"/>
              <a:buChar char="•"/>
              <a:defRPr/>
            </a:pPr>
            <a:r>
              <a:rPr lang="en-US" sz="1400" kern="0" dirty="0" err="1" smtClean="0">
                <a:solidFill>
                  <a:srgbClr val="333333"/>
                </a:solidFill>
                <a:latin typeface="Arial" pitchFamily="34" charset="0"/>
              </a:rPr>
              <a:t>Synchronise</a:t>
            </a:r>
            <a:r>
              <a:rPr lang="en-US" sz="1400" kern="0" dirty="0" smtClean="0">
                <a:solidFill>
                  <a:srgbClr val="333333"/>
                </a:solidFill>
                <a:latin typeface="Arial" pitchFamily="34" charset="0"/>
              </a:rPr>
              <a:t> </a:t>
            </a:r>
            <a:r>
              <a:rPr lang="en-US" sz="1400" kern="0" dirty="0">
                <a:solidFill>
                  <a:srgbClr val="333333"/>
                </a:solidFill>
                <a:latin typeface="Arial" pitchFamily="34" charset="0"/>
              </a:rPr>
              <a:t>data </a:t>
            </a:r>
            <a:r>
              <a:rPr lang="en-US" sz="1400" i="1" kern="0" dirty="0">
                <a:solidFill>
                  <a:srgbClr val="333333"/>
                </a:solidFill>
                <a:latin typeface="Arial" pitchFamily="34" charset="0"/>
              </a:rPr>
              <a:t>across</a:t>
            </a:r>
            <a:r>
              <a:rPr lang="en-US" sz="1400" kern="0" dirty="0">
                <a:solidFill>
                  <a:srgbClr val="333333"/>
                </a:solidFill>
                <a:latin typeface="Arial" pitchFamily="34" charset="0"/>
              </a:rPr>
              <a:t> </a:t>
            </a:r>
            <a:r>
              <a:rPr lang="en-US" sz="1400" i="1" kern="0" dirty="0" smtClean="0">
                <a:solidFill>
                  <a:srgbClr val="333333"/>
                </a:solidFill>
                <a:latin typeface="Arial" pitchFamily="34" charset="0"/>
              </a:rPr>
              <a:t>remote</a:t>
            </a:r>
            <a:r>
              <a:rPr lang="en-US" sz="1400" kern="0" dirty="0" smtClean="0">
                <a:solidFill>
                  <a:srgbClr val="333333"/>
                </a:solidFill>
                <a:latin typeface="Arial" pitchFamily="34" charset="0"/>
              </a:rPr>
              <a:t> data </a:t>
            </a:r>
            <a:r>
              <a:rPr lang="en-US" sz="1400" kern="0" dirty="0" err="1">
                <a:solidFill>
                  <a:srgbClr val="333333"/>
                </a:solidFill>
                <a:latin typeface="Arial" pitchFamily="34" charset="0"/>
              </a:rPr>
              <a:t>centres</a:t>
            </a:r>
            <a:r>
              <a:rPr lang="en-US" sz="1400" kern="0" dirty="0">
                <a:solidFill>
                  <a:srgbClr val="333333"/>
                </a:solidFill>
                <a:latin typeface="Arial" pitchFamily="34" charset="0"/>
              </a:rPr>
              <a:t> in </a:t>
            </a:r>
            <a:r>
              <a:rPr lang="en-US" sz="1400" i="1" kern="0" dirty="0">
                <a:solidFill>
                  <a:srgbClr val="333333"/>
                </a:solidFill>
                <a:latin typeface="Arial" pitchFamily="34" charset="0"/>
              </a:rPr>
              <a:t>near</a:t>
            </a:r>
            <a:r>
              <a:rPr lang="en-US" sz="1400" kern="0" dirty="0">
                <a:solidFill>
                  <a:srgbClr val="333333"/>
                </a:solidFill>
                <a:latin typeface="Arial" pitchFamily="34" charset="0"/>
              </a:rPr>
              <a:t> real time</a:t>
            </a:r>
          </a:p>
          <a:p>
            <a:pPr marL="514350" lvl="1" indent="-285750" algn="l" eaLnBrk="0" hangingPunct="0">
              <a:spcBef>
                <a:spcPts val="800"/>
              </a:spcBef>
              <a:spcAft>
                <a:spcPct val="0"/>
              </a:spcAft>
              <a:buClr>
                <a:srgbClr val="0095D3">
                  <a:lumMod val="75000"/>
                </a:srgbClr>
              </a:buClr>
              <a:buSzPct val="110000"/>
              <a:buFont typeface="Wingdings" charset="2"/>
              <a:buChar char="§"/>
              <a:defRPr/>
            </a:pPr>
            <a:endParaRPr lang="en-US" sz="1400" kern="0" dirty="0">
              <a:solidFill>
                <a:srgbClr val="333333"/>
              </a:solidFill>
              <a:latin typeface="Arial" pitchFamily="34" charset="0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5324" y="4279781"/>
            <a:ext cx="1260863" cy="256707"/>
          </a:xfrm>
          <a:prstGeom prst="rect">
            <a:avLst/>
          </a:prstGeom>
        </p:spPr>
      </p:pic>
      <p:cxnSp>
        <p:nvCxnSpPr>
          <p:cNvPr id="24" name="AutoShape 32"/>
          <p:cNvCxnSpPr>
            <a:cxnSpLocks noChangeShapeType="1"/>
          </p:cNvCxnSpPr>
          <p:nvPr/>
        </p:nvCxnSpPr>
        <p:spPr bwMode="auto">
          <a:xfrm flipV="1">
            <a:off x="2920993" y="2991832"/>
            <a:ext cx="486721" cy="818168"/>
          </a:xfrm>
          <a:prstGeom prst="straightConnector1">
            <a:avLst/>
          </a:prstGeom>
          <a:noFill/>
          <a:ln w="31750">
            <a:solidFill>
              <a:srgbClr val="338313"/>
            </a:solidFill>
            <a:round/>
            <a:headEnd type="triangle" w="lg" len="med"/>
            <a:tailEnd type="triangle" w="lg" len="med"/>
          </a:ln>
        </p:spPr>
      </p:cxnSp>
      <p:sp>
        <p:nvSpPr>
          <p:cNvPr id="35" name="TextBox 34"/>
          <p:cNvSpPr txBox="1"/>
          <p:nvPr/>
        </p:nvSpPr>
        <p:spPr>
          <a:xfrm>
            <a:off x="161062" y="1079500"/>
            <a:ext cx="1815169" cy="101566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000" i="1" dirty="0">
                <a:solidFill>
                  <a:schemeClr val="accent2">
                    <a:lumMod val="75000"/>
                  </a:schemeClr>
                </a:solidFill>
              </a:rPr>
              <a:t>Extreme </a:t>
            </a:r>
            <a:r>
              <a:rPr lang="en-US" sz="2000" i="1" dirty="0" smtClean="0">
                <a:solidFill>
                  <a:schemeClr val="accent2">
                    <a:lumMod val="75000"/>
                  </a:schemeClr>
                </a:solidFill>
              </a:rPr>
              <a:t>Data</a:t>
            </a:r>
          </a:p>
          <a:p>
            <a:pPr algn="ctr"/>
            <a:r>
              <a:rPr lang="en-US" sz="2000" i="1" dirty="0" smtClean="0">
                <a:solidFill>
                  <a:schemeClr val="accent2">
                    <a:lumMod val="75000"/>
                  </a:schemeClr>
                </a:solidFill>
              </a:rPr>
              <a:t>Scalability</a:t>
            </a:r>
            <a:r>
              <a:rPr lang="en-US" sz="2000" i="1" dirty="0">
                <a:solidFill>
                  <a:schemeClr val="accent2">
                    <a:lumMod val="75000"/>
                  </a:schemeClr>
                </a:solidFill>
              </a:rPr>
              <a:t/>
            </a:r>
            <a:br>
              <a:rPr lang="en-US" sz="2000" i="1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US" sz="2000" i="1" dirty="0">
                <a:solidFill>
                  <a:schemeClr val="accent2">
                    <a:lumMod val="75000"/>
                  </a:schemeClr>
                </a:solidFill>
              </a:rPr>
              <a:t>&amp; Elasticity</a:t>
            </a:r>
            <a:endParaRPr lang="en-US" sz="2000" i="1" dirty="0" smtClean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36" name="AutoShape 32"/>
          <p:cNvCxnSpPr>
            <a:cxnSpLocks noChangeShapeType="1"/>
          </p:cNvCxnSpPr>
          <p:nvPr/>
        </p:nvCxnSpPr>
        <p:spPr bwMode="auto">
          <a:xfrm>
            <a:off x="4238625" y="2563813"/>
            <a:ext cx="1254125" cy="7937"/>
          </a:xfrm>
          <a:prstGeom prst="straightConnector1">
            <a:avLst/>
          </a:prstGeom>
          <a:noFill/>
          <a:ln w="31750">
            <a:solidFill>
              <a:schemeClr val="accent3">
                <a:lumMod val="75000"/>
              </a:schemeClr>
            </a:solidFill>
            <a:prstDash val="sysDash"/>
            <a:round/>
            <a:headEnd type="none" w="lg" len="med"/>
            <a:tailEnd type="arrow" w="lg" len="med"/>
          </a:ln>
        </p:spPr>
      </p:cxnSp>
    </p:spTree>
    <p:extLst>
      <p:ext uri="{BB962C8B-B14F-4D97-AF65-F5344CB8AC3E}">
        <p14:creationId xmlns:p14="http://schemas.microsoft.com/office/powerpoint/2010/main" val="69901673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Gemfire Basic Concepts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15900" indent="-215900"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</a:pPr>
            <a:r>
              <a:rPr lang="en-US" b="1" i="1" dirty="0" smtClean="0">
                <a:solidFill>
                  <a:srgbClr val="000000"/>
                </a:solidFill>
              </a:rPr>
              <a:t>Cache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represents a </a:t>
            </a:r>
            <a:r>
              <a:rPr lang="en-US" i="1" dirty="0">
                <a:solidFill>
                  <a:srgbClr val="000000"/>
                </a:solidFill>
              </a:rPr>
              <a:t>member</a:t>
            </a:r>
            <a:r>
              <a:rPr lang="en-US" dirty="0">
                <a:solidFill>
                  <a:srgbClr val="000000"/>
                </a:solidFill>
              </a:rPr>
              <a:t> of a </a:t>
            </a:r>
            <a:r>
              <a:rPr lang="en-US" dirty="0" err="1">
                <a:solidFill>
                  <a:srgbClr val="000000"/>
                </a:solidFill>
              </a:rPr>
              <a:t>GemFire</a:t>
            </a:r>
            <a:r>
              <a:rPr lang="en-US" dirty="0">
                <a:solidFill>
                  <a:srgbClr val="000000"/>
                </a:solidFill>
              </a:rPr>
              <a:t> Distributed </a:t>
            </a:r>
            <a:r>
              <a:rPr lang="en-US" dirty="0" smtClean="0">
                <a:solidFill>
                  <a:srgbClr val="000000"/>
                </a:solidFill>
              </a:rPr>
              <a:t>System (a node, a JVM)</a:t>
            </a:r>
          </a:p>
          <a:p>
            <a:pPr marL="730250" lvl="1" indent="-21590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</a:pPr>
            <a:r>
              <a:rPr lang="en-US" dirty="0" smtClean="0">
                <a:solidFill>
                  <a:srgbClr val="000000"/>
                </a:solidFill>
              </a:rPr>
              <a:t>Data </a:t>
            </a:r>
            <a:r>
              <a:rPr lang="en-US" dirty="0">
                <a:solidFill>
                  <a:srgbClr val="000000"/>
                </a:solidFill>
              </a:rPr>
              <a:t>is </a:t>
            </a:r>
            <a:r>
              <a:rPr lang="en-US" dirty="0" smtClean="0">
                <a:solidFill>
                  <a:srgbClr val="000000"/>
                </a:solidFill>
              </a:rPr>
              <a:t>stored in one or more </a:t>
            </a:r>
            <a:r>
              <a:rPr lang="en-US" b="1" i="1" dirty="0" smtClean="0">
                <a:solidFill>
                  <a:srgbClr val="000000"/>
                </a:solidFill>
              </a:rPr>
              <a:t>Regions</a:t>
            </a:r>
            <a:endParaRPr lang="en-US" b="1" dirty="0" smtClean="0">
              <a:solidFill>
                <a:srgbClr val="000000"/>
              </a:solidFill>
            </a:endParaRPr>
          </a:p>
          <a:p>
            <a:pPr marL="730250" lvl="1" indent="-21590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</a:pPr>
            <a:r>
              <a:rPr lang="en-US" dirty="0" smtClean="0">
                <a:solidFill>
                  <a:srgbClr val="000000"/>
                </a:solidFill>
              </a:rPr>
              <a:t>Effectively a </a:t>
            </a:r>
            <a:r>
              <a:rPr lang="en-US" dirty="0">
                <a:solidFill>
                  <a:srgbClr val="000000"/>
                </a:solidFill>
              </a:rPr>
              <a:t>distributed key/value store, implementing </a:t>
            </a:r>
            <a:r>
              <a:rPr lang="en-US" dirty="0" err="1" smtClean="0">
                <a:solidFill>
                  <a:srgbClr val="000000"/>
                </a:solidFill>
              </a:rPr>
              <a:t>java.util.Map</a:t>
            </a:r>
            <a:endParaRPr lang="en-US" dirty="0" smtClean="0">
              <a:solidFill>
                <a:srgbClr val="000000"/>
              </a:solidFill>
            </a:endParaRPr>
          </a:p>
          <a:p>
            <a:pPr marL="730250" lvl="1" indent="-21590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</a:pPr>
            <a:r>
              <a:rPr lang="en-US" dirty="0" smtClean="0">
                <a:solidFill>
                  <a:srgbClr val="000000"/>
                </a:solidFill>
              </a:rPr>
              <a:t>Has own OQL syntax for queries</a:t>
            </a:r>
            <a:endParaRPr lang="en-US" dirty="0">
              <a:solidFill>
                <a:srgbClr val="000000"/>
              </a:solidFill>
            </a:endParaRPr>
          </a:p>
          <a:p>
            <a:endParaRPr lang="en-US" dirty="0"/>
          </a:p>
        </p:txBody>
      </p:sp>
      <p:sp>
        <p:nvSpPr>
          <p:cNvPr id="6" name="AutoShape 3"/>
          <p:cNvSpPr>
            <a:spLocks noChangeArrowheads="1"/>
          </p:cNvSpPr>
          <p:nvPr/>
        </p:nvSpPr>
        <p:spPr bwMode="auto">
          <a:xfrm>
            <a:off x="660244" y="3122685"/>
            <a:ext cx="7634444" cy="1200547"/>
          </a:xfrm>
          <a:custGeom>
            <a:avLst/>
            <a:gdLst>
              <a:gd name="T0" fmla="*/ 6388100 w 6388100"/>
              <a:gd name="T1" fmla="*/ 531019 h 1062038"/>
              <a:gd name="T2" fmla="*/ 3194050 w 6388100"/>
              <a:gd name="T3" fmla="*/ 1062038 h 1062038"/>
              <a:gd name="T4" fmla="*/ 0 w 6388100"/>
              <a:gd name="T5" fmla="*/ 531019 h 1062038"/>
              <a:gd name="T6" fmla="*/ 3194050 w 6388100"/>
              <a:gd name="T7" fmla="*/ 0 h 1062038"/>
              <a:gd name="T8" fmla="*/ 0 60000 65536"/>
              <a:gd name="T9" fmla="*/ 5898240 60000 65536"/>
              <a:gd name="T10" fmla="*/ 11796480 60000 65536"/>
              <a:gd name="T11" fmla="*/ 17694720 60000 65536"/>
              <a:gd name="T12" fmla="*/ 0 w 6388100"/>
              <a:gd name="T13" fmla="*/ 0 h 1062038"/>
              <a:gd name="T14" fmla="*/ 6388100 w 6388100"/>
              <a:gd name="T15" fmla="*/ 1062038 h 106203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6388100" h="1062038">
                <a:moveTo>
                  <a:pt x="0" y="0"/>
                </a:moveTo>
                <a:lnTo>
                  <a:pt x="17745" y="0"/>
                </a:lnTo>
                <a:lnTo>
                  <a:pt x="17745" y="2949"/>
                </a:lnTo>
                <a:lnTo>
                  <a:pt x="0" y="2949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  <a:extLst/>
        </p:spPr>
        <p:txBody>
          <a:bodyPr lIns="90000" tIns="45000" rIns="90000" bIns="45000"/>
          <a:lstStyle/>
          <a:p>
            <a:pPr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r>
              <a:rPr lang="en-US" sz="1600" dirty="0">
                <a:solidFill>
                  <a:srgbClr val="000000"/>
                </a:solidFill>
                <a:latin typeface="Monaco"/>
                <a:cs typeface="Monaco"/>
              </a:rPr>
              <a:t>Person person = </a:t>
            </a:r>
            <a:r>
              <a:rPr lang="en-US" sz="1600" b="1" dirty="0">
                <a:solidFill>
                  <a:srgbClr val="660066"/>
                </a:solidFill>
                <a:latin typeface="Monaco"/>
                <a:cs typeface="Monaco"/>
              </a:rPr>
              <a:t>new</a:t>
            </a:r>
            <a:r>
              <a:rPr lang="en-US" sz="1600" dirty="0">
                <a:solidFill>
                  <a:srgbClr val="000000"/>
                </a:solidFill>
                <a:latin typeface="Monaco"/>
                <a:cs typeface="Monaco"/>
              </a:rPr>
              <a:t> Person(1</a:t>
            </a:r>
            <a:r>
              <a:rPr lang="en-US" sz="1600" dirty="0" smtClean="0">
                <a:solidFill>
                  <a:srgbClr val="000000"/>
                </a:solidFill>
                <a:latin typeface="Monaco"/>
                <a:cs typeface="Monaco"/>
              </a:rPr>
              <a:t>,</a:t>
            </a:r>
            <a:r>
              <a:rPr lang="en-US" sz="1600" dirty="0">
                <a:solidFill>
                  <a:srgbClr val="0000FF"/>
                </a:solidFill>
                <a:latin typeface="Monaco"/>
                <a:cs typeface="Monaco"/>
              </a:rPr>
              <a:t> "Pas</a:t>
            </a:r>
            <a:r>
              <a:rPr lang="en-US" sz="1600" dirty="0" smtClean="0">
                <a:solidFill>
                  <a:srgbClr val="0000FF"/>
                </a:solidFill>
                <a:latin typeface="Monaco"/>
                <a:cs typeface="Monaco"/>
              </a:rPr>
              <a:t>"</a:t>
            </a:r>
            <a:r>
              <a:rPr lang="en-US" sz="1600" dirty="0" smtClean="0">
                <a:solidFill>
                  <a:srgbClr val="000000"/>
                </a:solidFill>
                <a:latin typeface="Monaco"/>
                <a:cs typeface="Monaco"/>
              </a:rPr>
              <a:t>,</a:t>
            </a:r>
            <a:r>
              <a:rPr lang="en-US" sz="1600" dirty="0">
                <a:solidFill>
                  <a:srgbClr val="0000FF"/>
                </a:solidFill>
                <a:latin typeface="Monaco"/>
                <a:cs typeface="Monaco"/>
              </a:rPr>
              <a:t> "</a:t>
            </a:r>
            <a:r>
              <a:rPr lang="en-US" sz="1600" dirty="0" err="1">
                <a:solidFill>
                  <a:srgbClr val="0000FF"/>
                </a:solidFill>
                <a:latin typeface="Monaco"/>
                <a:cs typeface="Monaco"/>
              </a:rPr>
              <a:t>Apicella</a:t>
            </a:r>
            <a:r>
              <a:rPr lang="en-US" sz="1600" dirty="0" smtClean="0">
                <a:solidFill>
                  <a:srgbClr val="0000FF"/>
                </a:solidFill>
                <a:latin typeface="Monaco"/>
                <a:cs typeface="Monaco"/>
              </a:rPr>
              <a:t>"</a:t>
            </a:r>
            <a:r>
              <a:rPr lang="en-US" sz="1600" dirty="0">
                <a:solidFill>
                  <a:srgbClr val="000000"/>
                </a:solidFill>
                <a:latin typeface="Monaco"/>
                <a:cs typeface="Monaco"/>
              </a:rPr>
              <a:t>);</a:t>
            </a:r>
          </a:p>
          <a:p>
            <a:pPr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r>
              <a:rPr lang="en-US" sz="1600" dirty="0" err="1">
                <a:solidFill>
                  <a:srgbClr val="000000"/>
                </a:solidFill>
                <a:latin typeface="Monaco"/>
                <a:cs typeface="Monaco"/>
              </a:rPr>
              <a:t>region.put</a:t>
            </a:r>
            <a:r>
              <a:rPr lang="en-US" sz="1600" dirty="0" smtClean="0">
                <a:solidFill>
                  <a:srgbClr val="000000"/>
                </a:solidFill>
                <a:latin typeface="Monaco"/>
                <a:cs typeface="Monaco"/>
              </a:rPr>
              <a:t>(1,</a:t>
            </a:r>
            <a:r>
              <a:rPr lang="en-US" sz="1600" dirty="0">
                <a:solidFill>
                  <a:srgbClr val="000000"/>
                </a:solidFill>
                <a:latin typeface="Monaco"/>
                <a:cs typeface="Monaco"/>
              </a:rPr>
              <a:t>person);</a:t>
            </a:r>
          </a:p>
          <a:p>
            <a:pPr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r>
              <a:rPr lang="en-US" sz="1600" dirty="0">
                <a:solidFill>
                  <a:srgbClr val="000000"/>
                </a:solidFill>
                <a:latin typeface="Monaco"/>
                <a:cs typeface="Monaco"/>
              </a:rPr>
              <a:t>person = </a:t>
            </a:r>
            <a:r>
              <a:rPr lang="en-US" sz="1600" dirty="0" err="1">
                <a:solidFill>
                  <a:srgbClr val="000000"/>
                </a:solidFill>
                <a:latin typeface="Monaco"/>
                <a:cs typeface="Monaco"/>
              </a:rPr>
              <a:t>region.get</a:t>
            </a:r>
            <a:r>
              <a:rPr lang="en-US" sz="1600" dirty="0">
                <a:solidFill>
                  <a:srgbClr val="000000"/>
                </a:solidFill>
                <a:latin typeface="Monaco"/>
                <a:cs typeface="Monaco"/>
              </a:rPr>
              <a:t>(1)</a:t>
            </a:r>
            <a:r>
              <a:rPr lang="en-US" sz="1600" dirty="0" smtClean="0">
                <a:solidFill>
                  <a:srgbClr val="000000"/>
                </a:solidFill>
                <a:latin typeface="Monaco"/>
                <a:cs typeface="Monaco"/>
              </a:rPr>
              <a:t>;</a:t>
            </a:r>
          </a:p>
          <a:p>
            <a:pPr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r>
              <a:rPr lang="en-US" sz="1600" dirty="0" err="1" smtClean="0">
                <a:solidFill>
                  <a:srgbClr val="000000"/>
                </a:solidFill>
                <a:latin typeface="Monaco"/>
                <a:cs typeface="Monaco"/>
              </a:rPr>
              <a:t>region.query</a:t>
            </a:r>
            <a:r>
              <a:rPr lang="en-US" sz="1600" dirty="0" smtClean="0">
                <a:solidFill>
                  <a:srgbClr val="000000"/>
                </a:solidFill>
                <a:latin typeface="Monaco"/>
                <a:cs typeface="Monaco"/>
              </a:rPr>
              <a:t>(                                             );</a:t>
            </a:r>
            <a:endParaRPr lang="en-US" sz="1600" dirty="0">
              <a:solidFill>
                <a:srgbClr val="000000"/>
              </a:solidFill>
              <a:latin typeface="Monaco"/>
              <a:cs typeface="Monaco"/>
            </a:endParaRPr>
          </a:p>
        </p:txBody>
      </p:sp>
      <p:sp>
        <p:nvSpPr>
          <p:cNvPr id="7" name="AutoShape 5"/>
          <p:cNvSpPr>
            <a:spLocks noChangeArrowheads="1"/>
          </p:cNvSpPr>
          <p:nvPr/>
        </p:nvSpPr>
        <p:spPr bwMode="auto">
          <a:xfrm>
            <a:off x="2260496" y="3877542"/>
            <a:ext cx="4952805" cy="308372"/>
          </a:xfrm>
          <a:custGeom>
            <a:avLst/>
            <a:gdLst>
              <a:gd name="T0" fmla="*/ 6704012 w 6704012"/>
              <a:gd name="T1" fmla="*/ 205582 h 411163"/>
              <a:gd name="T2" fmla="*/ 3352006 w 6704012"/>
              <a:gd name="T3" fmla="*/ 411163 h 411163"/>
              <a:gd name="T4" fmla="*/ 0 w 6704012"/>
              <a:gd name="T5" fmla="*/ 205582 h 411163"/>
              <a:gd name="T6" fmla="*/ 3352006 w 6704012"/>
              <a:gd name="T7" fmla="*/ 0 h 411163"/>
              <a:gd name="T8" fmla="*/ 0 60000 65536"/>
              <a:gd name="T9" fmla="*/ 5898240 60000 65536"/>
              <a:gd name="T10" fmla="*/ 11796480 60000 65536"/>
              <a:gd name="T11" fmla="*/ 17694720 60000 65536"/>
              <a:gd name="T12" fmla="*/ 0 w 6704012"/>
              <a:gd name="T13" fmla="*/ 0 h 411163"/>
              <a:gd name="T14" fmla="*/ 6704012 w 6704012"/>
              <a:gd name="T15" fmla="*/ 411163 h 41116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6704012" h="411163">
                <a:moveTo>
                  <a:pt x="0" y="0"/>
                </a:moveTo>
                <a:lnTo>
                  <a:pt x="18624" y="0"/>
                </a:lnTo>
                <a:lnTo>
                  <a:pt x="18624" y="1145"/>
                </a:lnTo>
                <a:lnTo>
                  <a:pt x="0" y="1145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45000" rIns="90000" bIns="45000"/>
          <a:lstStyle/>
          <a:p>
            <a:pPr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</a:pPr>
            <a:r>
              <a:rPr lang="en-US" sz="1400" dirty="0" smtClean="0">
                <a:solidFill>
                  <a:srgbClr val="0000FF"/>
                </a:solidFill>
                <a:latin typeface="Monaco"/>
                <a:cs typeface="Monaco"/>
              </a:rPr>
              <a:t>"</a:t>
            </a:r>
            <a:r>
              <a:rPr lang="en-US" sz="1400" dirty="0">
                <a:solidFill>
                  <a:srgbClr val="0000FF"/>
                </a:solidFill>
                <a:latin typeface="Monaco"/>
                <a:cs typeface="Monaco"/>
              </a:rPr>
              <a:t>SELECT * FROM /Person WHERE </a:t>
            </a:r>
            <a:r>
              <a:rPr lang="en-US" sz="1400" dirty="0" err="1">
                <a:solidFill>
                  <a:srgbClr val="0000FF"/>
                </a:solidFill>
                <a:latin typeface="Monaco"/>
                <a:cs typeface="Monaco"/>
              </a:rPr>
              <a:t>lastname</a:t>
            </a:r>
            <a:r>
              <a:rPr lang="en-US" sz="1400" dirty="0">
                <a:solidFill>
                  <a:srgbClr val="0000FF"/>
                </a:solidFill>
                <a:latin typeface="Monaco"/>
                <a:cs typeface="Monaco"/>
              </a:rPr>
              <a:t> = '</a:t>
            </a:r>
            <a:r>
              <a:rPr lang="en-US" sz="1400" dirty="0" err="1">
                <a:solidFill>
                  <a:srgbClr val="0000FF"/>
                </a:solidFill>
                <a:latin typeface="Monaco"/>
                <a:cs typeface="Monaco"/>
              </a:rPr>
              <a:t>Apicella</a:t>
            </a:r>
            <a:r>
              <a:rPr lang="en-US" sz="1400" dirty="0">
                <a:solidFill>
                  <a:srgbClr val="0000FF"/>
                </a:solidFill>
                <a:latin typeface="Monaco"/>
                <a:cs typeface="Monaco"/>
              </a:rPr>
              <a:t>'"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424763" y="3030943"/>
            <a:ext cx="7798735" cy="1287056"/>
          </a:xfrm>
          <a:prstGeom prst="rect">
            <a:avLst/>
          </a:prstGeom>
          <a:solidFill>
            <a:srgbClr val="F0F4D3">
              <a:alpha val="3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Times New Roman" pitchFamily="16" charset="0"/>
              <a:buNone/>
              <a:defRPr/>
            </a:pPr>
            <a:endParaRPr lang="en-US" dirty="0"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28890124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AutoShape 1"/>
          <p:cNvSpPr>
            <a:spLocks noChangeArrowheads="1"/>
          </p:cNvSpPr>
          <p:nvPr/>
        </p:nvSpPr>
        <p:spPr bwMode="auto">
          <a:xfrm>
            <a:off x="614655" y="1963510"/>
            <a:ext cx="7792098" cy="2454388"/>
          </a:xfrm>
          <a:prstGeom prst="roundRect">
            <a:avLst>
              <a:gd name="adj" fmla="val 60"/>
            </a:avLst>
          </a:prstGeom>
          <a:solidFill>
            <a:srgbClr val="FFFFCC"/>
          </a:solidFill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5000" rIns="90000" bIns="45000" anchor="ctr"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AU" sz="1600" dirty="0" smtClean="0">
                <a:solidFill>
                  <a:srgbClr val="646464"/>
                </a:solidFill>
                <a:latin typeface="Monaco" charset="0"/>
                <a:cs typeface="Monaco" charset="0"/>
              </a:rPr>
              <a:t>@Region</a:t>
            </a:r>
            <a:r>
              <a:rPr lang="en-AU" sz="1600" dirty="0" smtClean="0">
                <a:solidFill>
                  <a:srgbClr val="000000"/>
                </a:solidFill>
                <a:latin typeface="Monaco" charset="0"/>
                <a:cs typeface="Monaco" charset="0"/>
              </a:rPr>
              <a:t> </a:t>
            </a:r>
            <a:endParaRPr lang="en-AU" sz="1600" b="1" dirty="0" smtClean="0">
              <a:solidFill>
                <a:srgbClr val="7F0055"/>
              </a:solidFill>
              <a:latin typeface="Monaco" charset="0"/>
              <a:cs typeface="Monaco" charset="0"/>
            </a:endParaRPr>
          </a:p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AU" sz="1600" b="1" dirty="0" smtClean="0">
                <a:solidFill>
                  <a:srgbClr val="7F0055"/>
                </a:solidFill>
                <a:latin typeface="Monaco" charset="0"/>
                <a:cs typeface="Monaco" charset="0"/>
              </a:rPr>
              <a:t>public</a:t>
            </a:r>
            <a:r>
              <a:rPr lang="en-AU" sz="1600" dirty="0" smtClean="0">
                <a:solidFill>
                  <a:srgbClr val="000000"/>
                </a:solidFill>
                <a:latin typeface="Monaco" charset="0"/>
                <a:cs typeface="Monaco" charset="0"/>
              </a:rPr>
              <a:t> </a:t>
            </a:r>
            <a:r>
              <a:rPr lang="en-AU" sz="1600" dirty="0" smtClean="0">
                <a:solidFill>
                  <a:srgbClr val="646464"/>
                </a:solidFill>
                <a:latin typeface="Monaco" charset="0"/>
                <a:cs typeface="Monaco" charset="0"/>
              </a:rPr>
              <a:t>@Data</a:t>
            </a:r>
            <a:r>
              <a:rPr lang="en-AU" sz="1600" dirty="0" smtClean="0">
                <a:solidFill>
                  <a:srgbClr val="000000"/>
                </a:solidFill>
                <a:latin typeface="Monaco" charset="0"/>
                <a:cs typeface="Monaco" charset="0"/>
              </a:rPr>
              <a:t> </a:t>
            </a:r>
            <a:r>
              <a:rPr lang="en-AU" sz="1600" b="1" dirty="0" smtClean="0">
                <a:solidFill>
                  <a:srgbClr val="7F0055"/>
                </a:solidFill>
                <a:latin typeface="Monaco" charset="0"/>
                <a:cs typeface="Monaco" charset="0"/>
              </a:rPr>
              <a:t>class</a:t>
            </a:r>
            <a:r>
              <a:rPr lang="en-AU" sz="1600" dirty="0" smtClean="0">
                <a:solidFill>
                  <a:srgbClr val="000000"/>
                </a:solidFill>
                <a:latin typeface="Monaco" charset="0"/>
                <a:cs typeface="Monaco" charset="0"/>
              </a:rPr>
              <a:t> Contact </a:t>
            </a:r>
            <a:r>
              <a:rPr lang="en-AU" sz="1600" b="1" dirty="0" smtClean="0">
                <a:solidFill>
                  <a:srgbClr val="7F0055"/>
                </a:solidFill>
                <a:latin typeface="Monaco" charset="0"/>
                <a:cs typeface="Monaco" charset="0"/>
              </a:rPr>
              <a:t>implements</a:t>
            </a:r>
            <a:r>
              <a:rPr lang="en-AU" sz="1600" dirty="0" smtClean="0">
                <a:solidFill>
                  <a:srgbClr val="000000"/>
                </a:solidFill>
                <a:latin typeface="Monaco" charset="0"/>
                <a:cs typeface="Monaco" charset="0"/>
              </a:rPr>
              <a:t> </a:t>
            </a:r>
            <a:r>
              <a:rPr lang="en-AU" sz="1600" dirty="0" err="1" smtClean="0">
                <a:solidFill>
                  <a:srgbClr val="000000"/>
                </a:solidFill>
                <a:latin typeface="Monaco" charset="0"/>
                <a:cs typeface="Monaco" charset="0"/>
              </a:rPr>
              <a:t>Serializable</a:t>
            </a:r>
            <a:r>
              <a:rPr lang="en-AU" sz="1600" dirty="0" smtClean="0">
                <a:solidFill>
                  <a:srgbClr val="000000"/>
                </a:solidFill>
                <a:latin typeface="Monaco" charset="0"/>
                <a:cs typeface="Monaco" charset="0"/>
              </a:rPr>
              <a:t> {</a:t>
            </a:r>
          </a:p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AU" sz="1600" dirty="0" smtClean="0">
                <a:solidFill>
                  <a:srgbClr val="000000"/>
                </a:solidFill>
                <a:latin typeface="Monaco" charset="0"/>
                <a:cs typeface="Monaco" charset="0"/>
              </a:rPr>
              <a:t>    </a:t>
            </a:r>
            <a:r>
              <a:rPr lang="en-AU" sz="1600" dirty="0" smtClean="0">
                <a:solidFill>
                  <a:srgbClr val="646464"/>
                </a:solidFill>
                <a:latin typeface="Monaco" charset="0"/>
                <a:cs typeface="Monaco" charset="0"/>
              </a:rPr>
              <a:t>@</a:t>
            </a:r>
            <a:r>
              <a:rPr lang="en-AU" sz="1600" dirty="0">
                <a:solidFill>
                  <a:srgbClr val="646464"/>
                </a:solidFill>
                <a:latin typeface="Monaco" charset="0"/>
                <a:cs typeface="Monaco" charset="0"/>
              </a:rPr>
              <a:t>Id</a:t>
            </a:r>
          </a:p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AU" sz="1600" dirty="0">
                <a:solidFill>
                  <a:srgbClr val="000000"/>
                </a:solidFill>
                <a:latin typeface="Monaco" charset="0"/>
                <a:cs typeface="Monaco" charset="0"/>
              </a:rPr>
              <a:t>    </a:t>
            </a:r>
            <a:r>
              <a:rPr lang="en-AU" sz="1600" b="1" dirty="0" smtClean="0">
                <a:solidFill>
                  <a:srgbClr val="7F0055"/>
                </a:solidFill>
                <a:latin typeface="Monaco" charset="0"/>
                <a:cs typeface="Monaco" charset="0"/>
              </a:rPr>
              <a:t>private</a:t>
            </a:r>
            <a:r>
              <a:rPr lang="en-AU" sz="1600" dirty="0" smtClean="0">
                <a:solidFill>
                  <a:srgbClr val="000000"/>
                </a:solidFill>
                <a:latin typeface="Monaco" charset="0"/>
                <a:cs typeface="Monaco" charset="0"/>
              </a:rPr>
              <a:t> </a:t>
            </a:r>
            <a:r>
              <a:rPr lang="en-AU" sz="1600" dirty="0">
                <a:solidFill>
                  <a:srgbClr val="000000"/>
                </a:solidFill>
                <a:latin typeface="Monaco" charset="0"/>
                <a:cs typeface="Monaco" charset="0"/>
              </a:rPr>
              <a:t>Long </a:t>
            </a:r>
            <a:r>
              <a:rPr lang="en-AU" sz="1600" dirty="0" err="1">
                <a:solidFill>
                  <a:srgbClr val="0000C0"/>
                </a:solidFill>
                <a:latin typeface="Monaco" charset="0"/>
                <a:cs typeface="Monaco" charset="0"/>
              </a:rPr>
              <a:t>productId</a:t>
            </a:r>
            <a:r>
              <a:rPr lang="en-AU" sz="1600" dirty="0" smtClean="0">
                <a:solidFill>
                  <a:srgbClr val="000000"/>
                </a:solidFill>
                <a:latin typeface="Monaco" charset="0"/>
                <a:cs typeface="Monaco" charset="0"/>
              </a:rPr>
              <a:t>;</a:t>
            </a:r>
          </a:p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AU" sz="1600" b="1" dirty="0">
                <a:solidFill>
                  <a:srgbClr val="000000"/>
                </a:solidFill>
                <a:latin typeface="Monaco" charset="0"/>
                <a:cs typeface="Monaco" charset="0"/>
              </a:rPr>
              <a:t> </a:t>
            </a:r>
            <a:r>
              <a:rPr lang="en-AU" sz="1600" b="1" dirty="0" smtClean="0">
                <a:solidFill>
                  <a:srgbClr val="000000"/>
                </a:solidFill>
                <a:latin typeface="Monaco" charset="0"/>
                <a:cs typeface="Monaco" charset="0"/>
              </a:rPr>
              <a:t>   </a:t>
            </a:r>
            <a:r>
              <a:rPr lang="en-AU" sz="1600" b="1" dirty="0" smtClean="0">
                <a:solidFill>
                  <a:srgbClr val="7F0055"/>
                </a:solidFill>
                <a:latin typeface="Monaco" charset="0"/>
                <a:cs typeface="Monaco" charset="0"/>
              </a:rPr>
              <a:t>private</a:t>
            </a:r>
            <a:r>
              <a:rPr lang="en-AU" sz="1600" dirty="0" smtClean="0">
                <a:solidFill>
                  <a:srgbClr val="000000"/>
                </a:solidFill>
                <a:latin typeface="Monaco" charset="0"/>
                <a:cs typeface="Monaco" charset="0"/>
              </a:rPr>
              <a:t> </a:t>
            </a:r>
            <a:r>
              <a:rPr lang="en-AU" sz="1600" dirty="0">
                <a:solidFill>
                  <a:srgbClr val="000000"/>
                </a:solidFill>
                <a:latin typeface="Monaco" charset="0"/>
                <a:cs typeface="Monaco" charset="0"/>
              </a:rPr>
              <a:t>String </a:t>
            </a:r>
            <a:r>
              <a:rPr lang="en-AU" sz="1600" dirty="0" err="1">
                <a:solidFill>
                  <a:srgbClr val="0000C0"/>
                </a:solidFill>
                <a:latin typeface="Monaco" charset="0"/>
                <a:cs typeface="Monaco" charset="0"/>
              </a:rPr>
              <a:t>firstname</a:t>
            </a:r>
            <a:r>
              <a:rPr lang="en-AU" sz="1600" dirty="0">
                <a:solidFill>
                  <a:srgbClr val="000000"/>
                </a:solidFill>
                <a:latin typeface="Monaco" charset="0"/>
                <a:cs typeface="Monaco" charset="0"/>
              </a:rPr>
              <a:t>, </a:t>
            </a:r>
            <a:r>
              <a:rPr lang="en-AU" sz="1600" dirty="0" err="1">
                <a:solidFill>
                  <a:srgbClr val="0000C0"/>
                </a:solidFill>
                <a:latin typeface="Monaco" charset="0"/>
                <a:cs typeface="Monaco" charset="0"/>
              </a:rPr>
              <a:t>lastname</a:t>
            </a:r>
            <a:r>
              <a:rPr lang="en-AU" sz="1600" dirty="0">
                <a:solidFill>
                  <a:srgbClr val="000000"/>
                </a:solidFill>
                <a:latin typeface="Monaco" charset="0"/>
                <a:cs typeface="Monaco" charset="0"/>
              </a:rPr>
              <a:t>;</a:t>
            </a:r>
          </a:p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AU" sz="1600" dirty="0" smtClean="0">
                <a:solidFill>
                  <a:srgbClr val="000000"/>
                </a:solidFill>
                <a:latin typeface="Monaco" charset="0"/>
                <a:cs typeface="Monaco" charset="0"/>
              </a:rPr>
              <a:t>    </a:t>
            </a:r>
            <a:r>
              <a:rPr lang="en-AU" sz="1600" b="1" dirty="0" smtClean="0">
                <a:solidFill>
                  <a:srgbClr val="7F0055"/>
                </a:solidFill>
                <a:latin typeface="Monaco" charset="0"/>
                <a:cs typeface="Monaco" charset="0"/>
              </a:rPr>
              <a:t>private</a:t>
            </a:r>
            <a:r>
              <a:rPr lang="en-AU" sz="1600" dirty="0" smtClean="0">
                <a:solidFill>
                  <a:srgbClr val="000000"/>
                </a:solidFill>
                <a:latin typeface="Monaco" charset="0"/>
                <a:cs typeface="Monaco" charset="0"/>
              </a:rPr>
              <a:t> </a:t>
            </a:r>
            <a:r>
              <a:rPr lang="en-AU" sz="1600" dirty="0">
                <a:solidFill>
                  <a:srgbClr val="000000"/>
                </a:solidFill>
                <a:latin typeface="Monaco" charset="0"/>
                <a:cs typeface="Monaco" charset="0"/>
              </a:rPr>
              <a:t>Set&lt;Phone&gt; </a:t>
            </a:r>
            <a:r>
              <a:rPr lang="en-AU" sz="1600" dirty="0">
                <a:solidFill>
                  <a:srgbClr val="0000C0"/>
                </a:solidFill>
                <a:latin typeface="Monaco" charset="0"/>
                <a:cs typeface="Monaco" charset="0"/>
              </a:rPr>
              <a:t>phones</a:t>
            </a:r>
            <a:r>
              <a:rPr lang="en-AU" sz="1600" dirty="0">
                <a:solidFill>
                  <a:srgbClr val="000000"/>
                </a:solidFill>
                <a:latin typeface="Monaco" charset="0"/>
                <a:cs typeface="Monaco" charset="0"/>
              </a:rPr>
              <a:t> = </a:t>
            </a:r>
            <a:r>
              <a:rPr lang="en-AU" sz="1600" b="1" dirty="0">
                <a:solidFill>
                  <a:srgbClr val="7F0055"/>
                </a:solidFill>
                <a:latin typeface="Monaco" charset="0"/>
                <a:cs typeface="Monaco" charset="0"/>
              </a:rPr>
              <a:t>new</a:t>
            </a:r>
            <a:r>
              <a:rPr lang="en-AU" sz="1600" dirty="0">
                <a:solidFill>
                  <a:srgbClr val="000000"/>
                </a:solidFill>
                <a:latin typeface="Monaco" charset="0"/>
                <a:cs typeface="Monaco" charset="0"/>
              </a:rPr>
              <a:t> </a:t>
            </a:r>
            <a:r>
              <a:rPr lang="en-AU" sz="1600" dirty="0" err="1">
                <a:solidFill>
                  <a:srgbClr val="000000"/>
                </a:solidFill>
                <a:latin typeface="Monaco" charset="0"/>
                <a:cs typeface="Monaco" charset="0"/>
              </a:rPr>
              <a:t>HashSet</a:t>
            </a:r>
            <a:r>
              <a:rPr lang="en-AU" sz="1600" dirty="0">
                <a:solidFill>
                  <a:srgbClr val="000000"/>
                </a:solidFill>
                <a:latin typeface="Monaco" charset="0"/>
                <a:cs typeface="Monaco" charset="0"/>
              </a:rPr>
              <a:t>&lt;Phone&gt;();</a:t>
            </a:r>
          </a:p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AU" sz="1600" dirty="0" smtClean="0">
                <a:solidFill>
                  <a:srgbClr val="000000"/>
                </a:solidFill>
                <a:latin typeface="Monaco" charset="0"/>
                <a:cs typeface="Monaco" charset="0"/>
              </a:rPr>
              <a:t>    </a:t>
            </a:r>
            <a:r>
              <a:rPr lang="en-AU" sz="1600" b="1" dirty="0" smtClean="0">
                <a:solidFill>
                  <a:srgbClr val="7F0055"/>
                </a:solidFill>
                <a:latin typeface="Monaco" charset="0"/>
                <a:cs typeface="Monaco" charset="0"/>
              </a:rPr>
              <a:t>private</a:t>
            </a:r>
            <a:r>
              <a:rPr lang="en-AU" sz="1600" dirty="0" smtClean="0">
                <a:solidFill>
                  <a:srgbClr val="000000"/>
                </a:solidFill>
                <a:latin typeface="Monaco" charset="0"/>
                <a:cs typeface="Monaco" charset="0"/>
              </a:rPr>
              <a:t> </a:t>
            </a:r>
            <a:r>
              <a:rPr lang="en-AU" sz="1600" dirty="0" err="1">
                <a:solidFill>
                  <a:srgbClr val="000000"/>
                </a:solidFill>
                <a:latin typeface="Monaco" charset="0"/>
                <a:cs typeface="Monaco" charset="0"/>
              </a:rPr>
              <a:t>EmailAddress</a:t>
            </a:r>
            <a:r>
              <a:rPr lang="en-AU" sz="1600" dirty="0">
                <a:solidFill>
                  <a:srgbClr val="000000"/>
                </a:solidFill>
                <a:latin typeface="Monaco" charset="0"/>
                <a:cs typeface="Monaco" charset="0"/>
              </a:rPr>
              <a:t> </a:t>
            </a:r>
            <a:r>
              <a:rPr lang="en-AU" sz="1600" dirty="0" err="1">
                <a:solidFill>
                  <a:srgbClr val="0000C0"/>
                </a:solidFill>
                <a:latin typeface="Monaco" charset="0"/>
                <a:cs typeface="Monaco" charset="0"/>
              </a:rPr>
              <a:t>emailAddress</a:t>
            </a:r>
            <a:r>
              <a:rPr lang="en-AU" sz="1600" dirty="0">
                <a:solidFill>
                  <a:srgbClr val="000000"/>
                </a:solidFill>
                <a:latin typeface="Monaco" charset="0"/>
                <a:cs typeface="Monaco" charset="0"/>
              </a:rPr>
              <a:t>;</a:t>
            </a:r>
          </a:p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AU" sz="1600" dirty="0" smtClean="0">
                <a:solidFill>
                  <a:srgbClr val="000000"/>
                </a:solidFill>
                <a:latin typeface="Monaco" charset="0"/>
                <a:cs typeface="Monaco" charset="0"/>
              </a:rPr>
              <a:t>    </a:t>
            </a:r>
            <a:r>
              <a:rPr lang="en-AU" sz="1600" b="1" dirty="0" smtClean="0">
                <a:solidFill>
                  <a:srgbClr val="7F0055"/>
                </a:solidFill>
                <a:latin typeface="Monaco" charset="0"/>
                <a:cs typeface="Monaco" charset="0"/>
              </a:rPr>
              <a:t>private</a:t>
            </a:r>
            <a:r>
              <a:rPr lang="en-AU" sz="1600" dirty="0" smtClean="0">
                <a:solidFill>
                  <a:srgbClr val="000000"/>
                </a:solidFill>
                <a:latin typeface="Monaco" charset="0"/>
                <a:cs typeface="Monaco" charset="0"/>
              </a:rPr>
              <a:t> </a:t>
            </a:r>
            <a:r>
              <a:rPr lang="en-AU" sz="1600" dirty="0">
                <a:solidFill>
                  <a:srgbClr val="000000"/>
                </a:solidFill>
                <a:latin typeface="Monaco" charset="0"/>
                <a:cs typeface="Monaco" charset="0"/>
              </a:rPr>
              <a:t>Map&lt;</a:t>
            </a:r>
            <a:r>
              <a:rPr lang="en-AU" sz="1600" dirty="0" err="1">
                <a:solidFill>
                  <a:srgbClr val="000000"/>
                </a:solidFill>
                <a:latin typeface="Monaco" charset="0"/>
                <a:cs typeface="Monaco" charset="0"/>
              </a:rPr>
              <a:t>String,String</a:t>
            </a:r>
            <a:r>
              <a:rPr lang="en-AU" sz="1600" dirty="0">
                <a:solidFill>
                  <a:srgbClr val="000000"/>
                </a:solidFill>
                <a:latin typeface="Monaco" charset="0"/>
                <a:cs typeface="Monaco" charset="0"/>
              </a:rPr>
              <a:t>&gt; </a:t>
            </a:r>
            <a:r>
              <a:rPr lang="en-AU" sz="1600" dirty="0">
                <a:solidFill>
                  <a:srgbClr val="0000C0"/>
                </a:solidFill>
                <a:latin typeface="Monaco" charset="0"/>
                <a:cs typeface="Monaco" charset="0"/>
              </a:rPr>
              <a:t>attributes</a:t>
            </a:r>
            <a:r>
              <a:rPr lang="en-AU" sz="1600" dirty="0">
                <a:solidFill>
                  <a:srgbClr val="000000"/>
                </a:solidFill>
                <a:latin typeface="Monaco" charset="0"/>
                <a:cs typeface="Monaco" charset="0"/>
              </a:rPr>
              <a:t> </a:t>
            </a:r>
            <a:r>
              <a:rPr lang="en-AU" sz="1600" dirty="0" smtClean="0">
                <a:solidFill>
                  <a:srgbClr val="000000"/>
                </a:solidFill>
                <a:latin typeface="Monaco" charset="0"/>
                <a:cs typeface="Monaco" charset="0"/>
              </a:rPr>
              <a:t>= ...;</a:t>
            </a:r>
          </a:p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AU" sz="1600" dirty="0" smtClean="0">
                <a:solidFill>
                  <a:srgbClr val="000000"/>
                </a:solidFill>
                <a:latin typeface="Monaco" charset="0"/>
                <a:cs typeface="Monaco" charset="0"/>
              </a:rPr>
              <a:t>}</a:t>
            </a:r>
            <a:endParaRPr lang="en-AU" sz="1100" dirty="0">
              <a:solidFill>
                <a:srgbClr val="000000"/>
              </a:solidFill>
              <a:latin typeface="Monaco" charset="0"/>
              <a:cs typeface="Monaco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Spring Data Gemfire Entity Mapping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Mapping simpler than JPA</a:t>
            </a:r>
          </a:p>
          <a:p>
            <a:pPr lvl="1"/>
            <a:r>
              <a:rPr lang="en-US" dirty="0" smtClean="0"/>
              <a:t>Objects stored directly, no table mapping required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095017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AutoShape 1"/>
          <p:cNvSpPr>
            <a:spLocks noChangeArrowheads="1"/>
          </p:cNvSpPr>
          <p:nvPr/>
        </p:nvSpPr>
        <p:spPr bwMode="auto">
          <a:xfrm>
            <a:off x="342814" y="2392058"/>
            <a:ext cx="8437919" cy="1410295"/>
          </a:xfrm>
          <a:prstGeom prst="roundRect">
            <a:avLst>
              <a:gd name="adj" fmla="val 60"/>
            </a:avLst>
          </a:prstGeom>
          <a:solidFill>
            <a:srgbClr val="FFFFCC"/>
          </a:solidFill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5000" rIns="90000" bIns="45000" anchor="ctr"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AU" sz="1600" b="1" dirty="0" smtClean="0">
                <a:solidFill>
                  <a:srgbClr val="7F0055"/>
                </a:solidFill>
                <a:latin typeface="Monaco" charset="0"/>
                <a:cs typeface="Monaco" charset="0"/>
              </a:rPr>
              <a:t>public</a:t>
            </a:r>
            <a:r>
              <a:rPr lang="en-AU" sz="1600" dirty="0" smtClean="0">
                <a:solidFill>
                  <a:srgbClr val="000000"/>
                </a:solidFill>
                <a:latin typeface="Monaco" charset="0"/>
                <a:cs typeface="Monaco" charset="0"/>
              </a:rPr>
              <a:t> </a:t>
            </a:r>
            <a:r>
              <a:rPr lang="en-AU" sz="1600" b="1" dirty="0">
                <a:solidFill>
                  <a:srgbClr val="7F0055"/>
                </a:solidFill>
                <a:latin typeface="Monaco" charset="0"/>
                <a:cs typeface="Monaco" charset="0"/>
              </a:rPr>
              <a:t>interface</a:t>
            </a:r>
            <a:r>
              <a:rPr lang="en-AU" sz="1600" dirty="0">
                <a:solidFill>
                  <a:srgbClr val="000000"/>
                </a:solidFill>
                <a:latin typeface="Monaco" charset="0"/>
                <a:cs typeface="Monaco" charset="0"/>
              </a:rPr>
              <a:t> </a:t>
            </a:r>
            <a:r>
              <a:rPr lang="en-AU" sz="1600" dirty="0" err="1" smtClean="0">
                <a:solidFill>
                  <a:srgbClr val="000000"/>
                </a:solidFill>
                <a:latin typeface="Monaco" charset="0"/>
                <a:cs typeface="Monaco" charset="0"/>
              </a:rPr>
              <a:t>ContactRepository</a:t>
            </a:r>
            <a:endParaRPr lang="en-AU" sz="1600" dirty="0" smtClean="0">
              <a:solidFill>
                <a:srgbClr val="000000"/>
              </a:solidFill>
              <a:latin typeface="Monaco" charset="0"/>
              <a:cs typeface="Monaco" charset="0"/>
            </a:endParaRPr>
          </a:p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AU" sz="1600" b="1" dirty="0">
                <a:solidFill>
                  <a:srgbClr val="000000"/>
                </a:solidFill>
                <a:latin typeface="Monaco" charset="0"/>
                <a:cs typeface="Monaco" charset="0"/>
              </a:rPr>
              <a:t> </a:t>
            </a:r>
            <a:r>
              <a:rPr lang="en-AU" sz="1600" b="1" dirty="0" smtClean="0">
                <a:solidFill>
                  <a:srgbClr val="000000"/>
                </a:solidFill>
                <a:latin typeface="Monaco" charset="0"/>
                <a:cs typeface="Monaco" charset="0"/>
              </a:rPr>
              <a:t>      </a:t>
            </a:r>
            <a:r>
              <a:rPr lang="en-AU" sz="1600" b="1" dirty="0" smtClean="0">
                <a:solidFill>
                  <a:srgbClr val="7F0055"/>
                </a:solidFill>
                <a:latin typeface="Monaco" charset="0"/>
                <a:cs typeface="Monaco" charset="0"/>
              </a:rPr>
              <a:t>extends</a:t>
            </a:r>
            <a:r>
              <a:rPr lang="en-AU" sz="1600" dirty="0" smtClean="0">
                <a:solidFill>
                  <a:srgbClr val="000000"/>
                </a:solidFill>
                <a:latin typeface="Monaco" charset="0"/>
                <a:cs typeface="Monaco" charset="0"/>
              </a:rPr>
              <a:t> </a:t>
            </a:r>
            <a:r>
              <a:rPr lang="en-AU" sz="1600" dirty="0" err="1">
                <a:solidFill>
                  <a:srgbClr val="000000"/>
                </a:solidFill>
                <a:latin typeface="Monaco" charset="0"/>
                <a:cs typeface="Monaco" charset="0"/>
              </a:rPr>
              <a:t>CrudRepository</a:t>
            </a:r>
            <a:r>
              <a:rPr lang="en-AU" sz="1600" dirty="0">
                <a:solidFill>
                  <a:srgbClr val="000000"/>
                </a:solidFill>
                <a:latin typeface="Monaco" charset="0"/>
                <a:cs typeface="Monaco" charset="0"/>
              </a:rPr>
              <a:t>&lt;Contact, Long&gt;  {</a:t>
            </a:r>
          </a:p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AU" sz="1600" dirty="0" smtClean="0">
                <a:solidFill>
                  <a:srgbClr val="000000"/>
                </a:solidFill>
                <a:latin typeface="Monaco" charset="0"/>
                <a:cs typeface="Monaco" charset="0"/>
              </a:rPr>
              <a:t>    List</a:t>
            </a:r>
            <a:r>
              <a:rPr lang="en-AU" sz="1600" dirty="0">
                <a:solidFill>
                  <a:srgbClr val="000000"/>
                </a:solidFill>
                <a:latin typeface="Monaco" charset="0"/>
                <a:cs typeface="Monaco" charset="0"/>
              </a:rPr>
              <a:t>&lt;Contact&gt; </a:t>
            </a:r>
            <a:r>
              <a:rPr lang="en-AU" sz="1600" dirty="0" err="1">
                <a:solidFill>
                  <a:srgbClr val="000000"/>
                </a:solidFill>
                <a:latin typeface="Monaco" charset="0"/>
                <a:cs typeface="Monaco" charset="0"/>
              </a:rPr>
              <a:t>findByFirstName</a:t>
            </a:r>
            <a:r>
              <a:rPr lang="en-AU" sz="1600" dirty="0">
                <a:solidFill>
                  <a:srgbClr val="000000"/>
                </a:solidFill>
                <a:latin typeface="Monaco" charset="0"/>
                <a:cs typeface="Monaco" charset="0"/>
              </a:rPr>
              <a:t>(String </a:t>
            </a:r>
            <a:r>
              <a:rPr lang="en-AU" sz="1600" dirty="0" err="1">
                <a:solidFill>
                  <a:srgbClr val="000000"/>
                </a:solidFill>
                <a:latin typeface="Monaco" charset="0"/>
                <a:cs typeface="Monaco" charset="0"/>
              </a:rPr>
              <a:t>firstName</a:t>
            </a:r>
            <a:r>
              <a:rPr lang="en-AU" sz="1600" dirty="0">
                <a:solidFill>
                  <a:srgbClr val="000000"/>
                </a:solidFill>
                <a:latin typeface="Monaco" charset="0"/>
                <a:cs typeface="Monaco" charset="0"/>
              </a:rPr>
              <a:t>);</a:t>
            </a:r>
          </a:p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AU" sz="1600" dirty="0" smtClean="0">
                <a:solidFill>
                  <a:srgbClr val="000000"/>
                </a:solidFill>
                <a:latin typeface="Monaco" charset="0"/>
                <a:cs typeface="Monaco" charset="0"/>
              </a:rPr>
              <a:t>    List</a:t>
            </a:r>
            <a:r>
              <a:rPr lang="en-AU" sz="1600" dirty="0">
                <a:solidFill>
                  <a:srgbClr val="000000"/>
                </a:solidFill>
                <a:latin typeface="Monaco" charset="0"/>
                <a:cs typeface="Monaco" charset="0"/>
              </a:rPr>
              <a:t>&lt;Contact&gt; </a:t>
            </a:r>
            <a:r>
              <a:rPr lang="en-AU" sz="1600" dirty="0" err="1">
                <a:solidFill>
                  <a:srgbClr val="000000"/>
                </a:solidFill>
                <a:latin typeface="Monaco" charset="0"/>
                <a:cs typeface="Monaco" charset="0"/>
              </a:rPr>
              <a:t>findBySurnameStartsWith</a:t>
            </a:r>
            <a:r>
              <a:rPr lang="en-AU" sz="1600" dirty="0">
                <a:solidFill>
                  <a:srgbClr val="000000"/>
                </a:solidFill>
                <a:latin typeface="Monaco" charset="0"/>
                <a:cs typeface="Monaco" charset="0"/>
              </a:rPr>
              <a:t>(String surname);</a:t>
            </a:r>
          </a:p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AU" sz="1600" dirty="0" smtClean="0">
                <a:solidFill>
                  <a:srgbClr val="000000"/>
                </a:solidFill>
                <a:latin typeface="Monaco" charset="0"/>
                <a:cs typeface="Monaco" charset="0"/>
              </a:rPr>
              <a:t>}</a:t>
            </a:r>
            <a:endParaRPr lang="en-AU" sz="1600" dirty="0">
              <a:solidFill>
                <a:srgbClr val="000000"/>
              </a:solidFill>
              <a:latin typeface="Monaco" charset="0"/>
              <a:cs typeface="Monaco" charset="0"/>
            </a:endParaRPr>
          </a:p>
        </p:txBody>
      </p:sp>
      <p:sp>
        <p:nvSpPr>
          <p:cNvPr id="3" name="AutoShape 3"/>
          <p:cNvSpPr>
            <a:spLocks noChangeArrowheads="1"/>
          </p:cNvSpPr>
          <p:nvPr/>
        </p:nvSpPr>
        <p:spPr bwMode="auto">
          <a:xfrm>
            <a:off x="345636" y="4021831"/>
            <a:ext cx="8464403" cy="404813"/>
          </a:xfrm>
          <a:prstGeom prst="roundRect">
            <a:avLst>
              <a:gd name="adj" fmla="val 111"/>
            </a:avLst>
          </a:prstGeom>
          <a:solidFill>
            <a:srgbClr val="F0F4D3"/>
          </a:solidFill>
          <a:ln w="9360" cap="flat">
            <a:solidFill>
              <a:srgbClr val="000000"/>
            </a:solidFill>
            <a:round/>
            <a:headEnd/>
            <a:tailEnd/>
          </a:ln>
          <a:effectLst/>
          <a:extLst/>
        </p:spPr>
        <p:txBody>
          <a:bodyPr lIns="90000" tIns="45000" rIns="90000" bIns="45000" anchor="ctr" anchorCtr="1"/>
          <a:lstStyle/>
          <a:p>
            <a:pPr eaLnBrk="1" hangingPunct="1">
              <a:lnSpc>
                <a:spcPct val="100000"/>
              </a:lnSpc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AU" sz="1600" dirty="0" smtClean="0">
                <a:solidFill>
                  <a:srgbClr val="008080"/>
                </a:solidFill>
                <a:latin typeface="Monaco" charset="0"/>
                <a:cs typeface="Monaco" charset="0"/>
              </a:rPr>
              <a:t>&lt;</a:t>
            </a:r>
            <a:r>
              <a:rPr lang="en-AU" sz="1600" dirty="0" err="1">
                <a:solidFill>
                  <a:srgbClr val="008080"/>
                </a:solidFill>
                <a:latin typeface="Monaco" charset="0"/>
                <a:cs typeface="Monaco" charset="0"/>
              </a:rPr>
              <a:t>gfe</a:t>
            </a:r>
            <a:r>
              <a:rPr lang="en-AU" sz="1600" dirty="0" err="1">
                <a:solidFill>
                  <a:srgbClr val="3F7F7F"/>
                </a:solidFill>
                <a:latin typeface="Monaco" charset="0"/>
                <a:cs typeface="Monaco" charset="0"/>
              </a:rPr>
              <a:t>:repositories</a:t>
            </a:r>
            <a:r>
              <a:rPr lang="en-AU" sz="1600" dirty="0">
                <a:solidFill>
                  <a:srgbClr val="008080"/>
                </a:solidFill>
                <a:latin typeface="Monaco" charset="0"/>
                <a:cs typeface="Monaco" charset="0"/>
              </a:rPr>
              <a:t> </a:t>
            </a:r>
            <a:r>
              <a:rPr lang="en-AU" sz="1600" dirty="0">
                <a:solidFill>
                  <a:srgbClr val="7F007F"/>
                </a:solidFill>
                <a:latin typeface="Monaco" charset="0"/>
                <a:cs typeface="Monaco" charset="0"/>
              </a:rPr>
              <a:t>base-package</a:t>
            </a:r>
            <a:r>
              <a:rPr lang="en-AU" sz="1600" dirty="0">
                <a:solidFill>
                  <a:srgbClr val="000000"/>
                </a:solidFill>
                <a:latin typeface="Monaco" charset="0"/>
                <a:cs typeface="Monaco" charset="0"/>
              </a:rPr>
              <a:t>=</a:t>
            </a:r>
            <a:r>
              <a:rPr lang="en-AU" sz="1600" i="1" dirty="0">
                <a:solidFill>
                  <a:srgbClr val="2A00FF"/>
                </a:solidFill>
                <a:latin typeface="Monaco" charset="0"/>
                <a:cs typeface="Monaco" charset="0"/>
              </a:rPr>
              <a:t>"</a:t>
            </a:r>
            <a:r>
              <a:rPr lang="en-AU" sz="1600" i="1" dirty="0" err="1">
                <a:solidFill>
                  <a:srgbClr val="2A00FF"/>
                </a:solidFill>
                <a:latin typeface="Monaco" charset="0"/>
                <a:cs typeface="Monaco" charset="0"/>
              </a:rPr>
              <a:t>com.acme</a:t>
            </a:r>
            <a:r>
              <a:rPr lang="en-AU" sz="1600" i="1" dirty="0">
                <a:solidFill>
                  <a:srgbClr val="2A00FF"/>
                </a:solidFill>
                <a:latin typeface="Monaco" charset="0"/>
                <a:cs typeface="Monaco" charset="0"/>
              </a:rPr>
              <a:t>.**.repository"</a:t>
            </a:r>
            <a:r>
              <a:rPr lang="en-AU" sz="1600" dirty="0">
                <a:solidFill>
                  <a:srgbClr val="008080"/>
                </a:solidFill>
                <a:latin typeface="Monaco" charset="0"/>
                <a:cs typeface="Monaco" charset="0"/>
              </a:rPr>
              <a:t> /&gt;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Spring Data Gemfire Repositories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Based on </a:t>
            </a:r>
            <a:r>
              <a:rPr lang="en-US" dirty="0">
                <a:solidFill>
                  <a:srgbClr val="4D4D4D"/>
                </a:solidFill>
              </a:rPr>
              <a:t>repository infrastructure in Spring Data Commons</a:t>
            </a:r>
          </a:p>
          <a:p>
            <a:pPr lvl="1"/>
            <a:r>
              <a:rPr lang="en-US" dirty="0">
                <a:solidFill>
                  <a:srgbClr val="4D4D4D"/>
                </a:solidFill>
              </a:rPr>
              <a:t>Define repository interface and namespace configuration</a:t>
            </a:r>
          </a:p>
          <a:p>
            <a:pPr lvl="1"/>
            <a:r>
              <a:rPr lang="en-US" dirty="0">
                <a:solidFill>
                  <a:srgbClr val="4D4D4D"/>
                </a:solidFill>
              </a:rPr>
              <a:t>Just like JPA example earlier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853276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AutoShape 1"/>
          <p:cNvSpPr>
            <a:spLocks noChangeArrowheads="1"/>
          </p:cNvSpPr>
          <p:nvPr/>
        </p:nvSpPr>
        <p:spPr bwMode="auto">
          <a:xfrm>
            <a:off x="380919" y="2672555"/>
            <a:ext cx="8282945" cy="1838844"/>
          </a:xfrm>
          <a:prstGeom prst="roundRect">
            <a:avLst>
              <a:gd name="adj" fmla="val 60"/>
            </a:avLst>
          </a:prstGeom>
          <a:solidFill>
            <a:srgbClr val="FFFFCC"/>
          </a:solidFill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5000" rIns="90000" bIns="45000" anchor="ctr"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AU" sz="1600" b="1" dirty="0" smtClean="0">
                <a:solidFill>
                  <a:srgbClr val="7F0055"/>
                </a:solidFill>
                <a:latin typeface="Monaco" charset="0"/>
                <a:cs typeface="Monaco" charset="0"/>
              </a:rPr>
              <a:t>public</a:t>
            </a:r>
            <a:r>
              <a:rPr lang="en-AU" sz="1600" dirty="0" smtClean="0">
                <a:solidFill>
                  <a:srgbClr val="000000"/>
                </a:solidFill>
                <a:latin typeface="Monaco" charset="0"/>
                <a:cs typeface="Monaco" charset="0"/>
              </a:rPr>
              <a:t> </a:t>
            </a:r>
            <a:r>
              <a:rPr lang="en-AU" sz="1600" dirty="0">
                <a:solidFill>
                  <a:srgbClr val="646464"/>
                </a:solidFill>
                <a:latin typeface="Monaco" charset="0"/>
                <a:cs typeface="Monaco" charset="0"/>
              </a:rPr>
              <a:t>@Data</a:t>
            </a:r>
            <a:r>
              <a:rPr lang="en-AU" sz="1600" dirty="0">
                <a:solidFill>
                  <a:srgbClr val="000000"/>
                </a:solidFill>
                <a:latin typeface="Monaco" charset="0"/>
                <a:cs typeface="Monaco" charset="0"/>
              </a:rPr>
              <a:t> </a:t>
            </a:r>
            <a:r>
              <a:rPr lang="en-AU" sz="1600" b="1" dirty="0">
                <a:solidFill>
                  <a:srgbClr val="7F0055"/>
                </a:solidFill>
                <a:latin typeface="Monaco" charset="0"/>
                <a:cs typeface="Monaco" charset="0"/>
              </a:rPr>
              <a:t>class</a:t>
            </a:r>
            <a:r>
              <a:rPr lang="en-AU" sz="1600" dirty="0">
                <a:solidFill>
                  <a:srgbClr val="000000"/>
                </a:solidFill>
                <a:latin typeface="Monaco" charset="0"/>
                <a:cs typeface="Monaco" charset="0"/>
              </a:rPr>
              <a:t> Product </a:t>
            </a:r>
            <a:r>
              <a:rPr lang="en-AU" sz="1600" b="1" dirty="0">
                <a:solidFill>
                  <a:srgbClr val="7F0055"/>
                </a:solidFill>
                <a:latin typeface="Monaco" charset="0"/>
                <a:cs typeface="Monaco" charset="0"/>
              </a:rPr>
              <a:t>implements</a:t>
            </a:r>
            <a:r>
              <a:rPr lang="en-AU" sz="1600" dirty="0">
                <a:solidFill>
                  <a:srgbClr val="000000"/>
                </a:solidFill>
                <a:latin typeface="Monaco" charset="0"/>
                <a:cs typeface="Monaco" charset="0"/>
              </a:rPr>
              <a:t> </a:t>
            </a:r>
            <a:r>
              <a:rPr lang="en-AU" sz="1600" dirty="0" err="1">
                <a:solidFill>
                  <a:srgbClr val="000000"/>
                </a:solidFill>
                <a:latin typeface="Monaco" charset="0"/>
                <a:cs typeface="Monaco" charset="0"/>
              </a:rPr>
              <a:t>Serializable</a:t>
            </a:r>
            <a:r>
              <a:rPr lang="en-AU" sz="1600" dirty="0">
                <a:solidFill>
                  <a:srgbClr val="000000"/>
                </a:solidFill>
                <a:latin typeface="Monaco" charset="0"/>
                <a:cs typeface="Monaco" charset="0"/>
              </a:rPr>
              <a:t> {</a:t>
            </a:r>
          </a:p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AU" sz="1600" dirty="0" smtClean="0">
                <a:solidFill>
                  <a:srgbClr val="000000"/>
                </a:solidFill>
                <a:latin typeface="Monaco" charset="0"/>
                <a:cs typeface="Monaco" charset="0"/>
              </a:rPr>
              <a:t>    </a:t>
            </a:r>
            <a:r>
              <a:rPr lang="en-AU" sz="1600" dirty="0" smtClean="0">
                <a:solidFill>
                  <a:srgbClr val="646464"/>
                </a:solidFill>
                <a:latin typeface="Monaco" charset="0"/>
                <a:cs typeface="Monaco" charset="0"/>
              </a:rPr>
              <a:t>@</a:t>
            </a:r>
            <a:r>
              <a:rPr lang="en-AU" sz="1600" dirty="0">
                <a:solidFill>
                  <a:srgbClr val="646464"/>
                </a:solidFill>
                <a:latin typeface="Monaco" charset="0"/>
                <a:cs typeface="Monaco" charset="0"/>
              </a:rPr>
              <a:t>Id</a:t>
            </a:r>
          </a:p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AU" sz="1600" dirty="0" smtClean="0">
                <a:solidFill>
                  <a:srgbClr val="000000"/>
                </a:solidFill>
                <a:latin typeface="Monaco" charset="0"/>
                <a:cs typeface="Monaco" charset="0"/>
              </a:rPr>
              <a:t>    </a:t>
            </a:r>
            <a:r>
              <a:rPr lang="en-AU" sz="1600" b="1" dirty="0" smtClean="0">
                <a:solidFill>
                  <a:srgbClr val="7F0055"/>
                </a:solidFill>
                <a:latin typeface="Monaco" charset="0"/>
                <a:cs typeface="Monaco" charset="0"/>
              </a:rPr>
              <a:t>private</a:t>
            </a:r>
            <a:r>
              <a:rPr lang="en-AU" sz="1600" dirty="0" smtClean="0">
                <a:solidFill>
                  <a:srgbClr val="000000"/>
                </a:solidFill>
                <a:latin typeface="Monaco" charset="0"/>
                <a:cs typeface="Monaco" charset="0"/>
              </a:rPr>
              <a:t> </a:t>
            </a:r>
            <a:r>
              <a:rPr lang="en-AU" sz="1600" dirty="0">
                <a:solidFill>
                  <a:srgbClr val="000000"/>
                </a:solidFill>
                <a:latin typeface="Monaco" charset="0"/>
                <a:cs typeface="Monaco" charset="0"/>
              </a:rPr>
              <a:t>Long </a:t>
            </a:r>
            <a:r>
              <a:rPr lang="en-AU" sz="1600" dirty="0" err="1">
                <a:solidFill>
                  <a:srgbClr val="0000C0"/>
                </a:solidFill>
                <a:latin typeface="Monaco" charset="0"/>
                <a:cs typeface="Monaco" charset="0"/>
              </a:rPr>
              <a:t>productId</a:t>
            </a:r>
            <a:r>
              <a:rPr lang="en-AU" sz="1600" dirty="0">
                <a:solidFill>
                  <a:srgbClr val="000000"/>
                </a:solidFill>
                <a:latin typeface="Monaco" charset="0"/>
                <a:cs typeface="Monaco" charset="0"/>
              </a:rPr>
              <a:t>;</a:t>
            </a:r>
          </a:p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AU" sz="1600" dirty="0" smtClean="0">
                <a:solidFill>
                  <a:srgbClr val="000000"/>
                </a:solidFill>
                <a:latin typeface="Monaco" charset="0"/>
                <a:cs typeface="Monaco" charset="0"/>
              </a:rPr>
              <a:t>    </a:t>
            </a:r>
            <a:r>
              <a:rPr lang="en-AU" sz="1600" b="1" dirty="0" smtClean="0">
                <a:solidFill>
                  <a:srgbClr val="7F0055"/>
                </a:solidFill>
                <a:latin typeface="Monaco" charset="0"/>
                <a:cs typeface="Monaco" charset="0"/>
              </a:rPr>
              <a:t>private</a:t>
            </a:r>
            <a:r>
              <a:rPr lang="en-AU" sz="1600" dirty="0" smtClean="0">
                <a:solidFill>
                  <a:srgbClr val="000000"/>
                </a:solidFill>
                <a:latin typeface="Monaco" charset="0"/>
                <a:cs typeface="Monaco" charset="0"/>
              </a:rPr>
              <a:t> </a:t>
            </a:r>
            <a:r>
              <a:rPr lang="en-AU" sz="1600" dirty="0">
                <a:solidFill>
                  <a:srgbClr val="000000"/>
                </a:solidFill>
                <a:latin typeface="Monaco" charset="0"/>
                <a:cs typeface="Monaco" charset="0"/>
              </a:rPr>
              <a:t>String </a:t>
            </a:r>
            <a:r>
              <a:rPr lang="en-AU" sz="1600" dirty="0">
                <a:solidFill>
                  <a:srgbClr val="0000C0"/>
                </a:solidFill>
                <a:latin typeface="Monaco" charset="0"/>
                <a:cs typeface="Monaco" charset="0"/>
              </a:rPr>
              <a:t>name</a:t>
            </a:r>
            <a:r>
              <a:rPr lang="en-AU" sz="1600" dirty="0">
                <a:solidFill>
                  <a:srgbClr val="000000"/>
                </a:solidFill>
                <a:latin typeface="Monaco" charset="0"/>
                <a:cs typeface="Monaco" charset="0"/>
              </a:rPr>
              <a:t>, </a:t>
            </a:r>
            <a:r>
              <a:rPr lang="en-AU" sz="1600" dirty="0">
                <a:solidFill>
                  <a:srgbClr val="0000C0"/>
                </a:solidFill>
                <a:latin typeface="Monaco" charset="0"/>
                <a:cs typeface="Monaco" charset="0"/>
              </a:rPr>
              <a:t>description</a:t>
            </a:r>
            <a:r>
              <a:rPr lang="en-AU" sz="1600" dirty="0">
                <a:solidFill>
                  <a:srgbClr val="000000"/>
                </a:solidFill>
                <a:latin typeface="Monaco" charset="0"/>
                <a:cs typeface="Monaco" charset="0"/>
              </a:rPr>
              <a:t>;</a:t>
            </a:r>
          </a:p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AU" sz="1600" dirty="0" smtClean="0">
                <a:solidFill>
                  <a:srgbClr val="000000"/>
                </a:solidFill>
                <a:latin typeface="Monaco" charset="0"/>
                <a:cs typeface="Monaco" charset="0"/>
              </a:rPr>
              <a:t>    </a:t>
            </a:r>
            <a:r>
              <a:rPr lang="en-AU" sz="1600" b="1" dirty="0" smtClean="0">
                <a:solidFill>
                  <a:srgbClr val="7F0055"/>
                </a:solidFill>
                <a:latin typeface="Monaco" charset="0"/>
                <a:cs typeface="Monaco" charset="0"/>
              </a:rPr>
              <a:t>private</a:t>
            </a:r>
            <a:r>
              <a:rPr lang="en-AU" sz="1600" dirty="0" smtClean="0">
                <a:solidFill>
                  <a:srgbClr val="000000"/>
                </a:solidFill>
                <a:latin typeface="Monaco" charset="0"/>
                <a:cs typeface="Monaco" charset="0"/>
              </a:rPr>
              <a:t> </a:t>
            </a:r>
            <a:r>
              <a:rPr lang="en-AU" sz="1600" dirty="0" err="1">
                <a:solidFill>
                  <a:srgbClr val="000000"/>
                </a:solidFill>
                <a:latin typeface="Monaco" charset="0"/>
                <a:cs typeface="Monaco" charset="0"/>
              </a:rPr>
              <a:t>BigDecimal</a:t>
            </a:r>
            <a:r>
              <a:rPr lang="en-AU" sz="1600" dirty="0">
                <a:solidFill>
                  <a:srgbClr val="000000"/>
                </a:solidFill>
                <a:latin typeface="Monaco" charset="0"/>
                <a:cs typeface="Monaco" charset="0"/>
              </a:rPr>
              <a:t> </a:t>
            </a:r>
            <a:r>
              <a:rPr lang="en-AU" sz="1600" dirty="0">
                <a:solidFill>
                  <a:srgbClr val="0000C0"/>
                </a:solidFill>
                <a:latin typeface="Monaco" charset="0"/>
                <a:cs typeface="Monaco" charset="0"/>
              </a:rPr>
              <a:t>price</a:t>
            </a:r>
            <a:r>
              <a:rPr lang="en-AU" sz="1600" dirty="0">
                <a:solidFill>
                  <a:srgbClr val="000000"/>
                </a:solidFill>
                <a:latin typeface="Monaco" charset="0"/>
                <a:cs typeface="Monaco" charset="0"/>
              </a:rPr>
              <a:t>;</a:t>
            </a:r>
          </a:p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AU" sz="1600" dirty="0" smtClean="0">
                <a:solidFill>
                  <a:srgbClr val="000000"/>
                </a:solidFill>
                <a:latin typeface="Monaco" charset="0"/>
                <a:cs typeface="Monaco" charset="0"/>
              </a:rPr>
              <a:t>    </a:t>
            </a:r>
            <a:r>
              <a:rPr lang="en-AU" sz="1600" b="1" dirty="0" smtClean="0">
                <a:solidFill>
                  <a:srgbClr val="7F0055"/>
                </a:solidFill>
                <a:latin typeface="Monaco" charset="0"/>
                <a:cs typeface="Monaco" charset="0"/>
              </a:rPr>
              <a:t>private</a:t>
            </a:r>
            <a:r>
              <a:rPr lang="en-AU" sz="1600" dirty="0" smtClean="0">
                <a:solidFill>
                  <a:srgbClr val="000000"/>
                </a:solidFill>
                <a:latin typeface="Monaco" charset="0"/>
                <a:cs typeface="Monaco" charset="0"/>
              </a:rPr>
              <a:t> </a:t>
            </a:r>
            <a:r>
              <a:rPr lang="en-AU" sz="1600" dirty="0">
                <a:solidFill>
                  <a:srgbClr val="000000"/>
                </a:solidFill>
                <a:latin typeface="Monaco" charset="0"/>
                <a:cs typeface="Monaco" charset="0"/>
              </a:rPr>
              <a:t>Map&lt;</a:t>
            </a:r>
            <a:r>
              <a:rPr lang="en-AU" sz="1600" dirty="0" err="1">
                <a:solidFill>
                  <a:srgbClr val="000000"/>
                </a:solidFill>
                <a:latin typeface="Monaco" charset="0"/>
                <a:cs typeface="Monaco" charset="0"/>
              </a:rPr>
              <a:t>String,String</a:t>
            </a:r>
            <a:r>
              <a:rPr lang="en-AU" sz="1600" dirty="0">
                <a:solidFill>
                  <a:srgbClr val="000000"/>
                </a:solidFill>
                <a:latin typeface="Monaco" charset="0"/>
                <a:cs typeface="Monaco" charset="0"/>
              </a:rPr>
              <a:t>&gt; </a:t>
            </a:r>
            <a:r>
              <a:rPr lang="en-AU" sz="1600" dirty="0">
                <a:solidFill>
                  <a:srgbClr val="0000C0"/>
                </a:solidFill>
                <a:latin typeface="Monaco" charset="0"/>
                <a:cs typeface="Monaco" charset="0"/>
              </a:rPr>
              <a:t>attributes</a:t>
            </a:r>
            <a:r>
              <a:rPr lang="en-AU" sz="1600" dirty="0">
                <a:solidFill>
                  <a:srgbClr val="000000"/>
                </a:solidFill>
                <a:latin typeface="Monaco" charset="0"/>
                <a:cs typeface="Monaco" charset="0"/>
              </a:rPr>
              <a:t> = </a:t>
            </a:r>
            <a:r>
              <a:rPr lang="en-AU" sz="1600" dirty="0" smtClean="0">
                <a:solidFill>
                  <a:srgbClr val="000000"/>
                </a:solidFill>
                <a:latin typeface="Monaco" charset="0"/>
                <a:cs typeface="Monaco" charset="0"/>
              </a:rPr>
              <a:t>...;</a:t>
            </a:r>
            <a:endParaRPr lang="en-AU" sz="1600" dirty="0">
              <a:solidFill>
                <a:srgbClr val="000000"/>
              </a:solidFill>
              <a:latin typeface="Monaco" charset="0"/>
              <a:cs typeface="Monaco" charset="0"/>
            </a:endParaRPr>
          </a:p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AU" sz="1600" dirty="0" smtClean="0">
                <a:solidFill>
                  <a:srgbClr val="000000"/>
                </a:solidFill>
                <a:latin typeface="Monaco" charset="0"/>
                <a:cs typeface="Monaco" charset="0"/>
              </a:rPr>
              <a:t>}</a:t>
            </a:r>
            <a:endParaRPr lang="en-AU" sz="1600" dirty="0">
              <a:solidFill>
                <a:srgbClr val="000000"/>
              </a:solidFill>
              <a:latin typeface="Monaco" charset="0"/>
              <a:cs typeface="Monaco" charset="0"/>
            </a:endParaRPr>
          </a:p>
        </p:txBody>
      </p:sp>
      <p:sp>
        <p:nvSpPr>
          <p:cNvPr id="3" name="AutoShape 1"/>
          <p:cNvSpPr>
            <a:spLocks noChangeArrowheads="1"/>
          </p:cNvSpPr>
          <p:nvPr/>
        </p:nvSpPr>
        <p:spPr bwMode="auto">
          <a:xfrm>
            <a:off x="369703" y="927216"/>
            <a:ext cx="8262997" cy="1402507"/>
          </a:xfrm>
          <a:prstGeom prst="roundRect">
            <a:avLst>
              <a:gd name="adj" fmla="val 60"/>
            </a:avLst>
          </a:prstGeom>
          <a:solidFill>
            <a:srgbClr val="FFFFCC"/>
          </a:solidFill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5000" rIns="90000" bIns="45000" anchor="ctr"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AU" sz="1600" b="1" dirty="0" smtClean="0">
                <a:solidFill>
                  <a:srgbClr val="7F0055"/>
                </a:solidFill>
                <a:latin typeface="Monaco" charset="0"/>
                <a:cs typeface="Monaco" charset="0"/>
              </a:rPr>
              <a:t>public</a:t>
            </a:r>
            <a:r>
              <a:rPr lang="en-AU" sz="1600" dirty="0" smtClean="0">
                <a:solidFill>
                  <a:srgbClr val="000000"/>
                </a:solidFill>
                <a:latin typeface="Monaco" charset="0"/>
                <a:cs typeface="Monaco" charset="0"/>
              </a:rPr>
              <a:t> </a:t>
            </a:r>
            <a:r>
              <a:rPr lang="en-AU" sz="1600" b="1" dirty="0">
                <a:solidFill>
                  <a:srgbClr val="7F0055"/>
                </a:solidFill>
                <a:latin typeface="Monaco" charset="0"/>
                <a:cs typeface="Monaco" charset="0"/>
              </a:rPr>
              <a:t>interface</a:t>
            </a:r>
            <a:r>
              <a:rPr lang="en-AU" sz="1600" dirty="0">
                <a:solidFill>
                  <a:srgbClr val="000000"/>
                </a:solidFill>
                <a:latin typeface="Monaco" charset="0"/>
                <a:cs typeface="Monaco" charset="0"/>
              </a:rPr>
              <a:t> </a:t>
            </a:r>
            <a:r>
              <a:rPr lang="en-AU" sz="1600" dirty="0" err="1" smtClean="0">
                <a:solidFill>
                  <a:srgbClr val="000000"/>
                </a:solidFill>
                <a:latin typeface="Monaco" charset="0"/>
                <a:cs typeface="Monaco" charset="0"/>
              </a:rPr>
              <a:t>ProductRepository</a:t>
            </a:r>
            <a:endParaRPr lang="en-AU" sz="1600" dirty="0" smtClean="0">
              <a:solidFill>
                <a:srgbClr val="000000"/>
              </a:solidFill>
              <a:latin typeface="Monaco" charset="0"/>
              <a:cs typeface="Monaco" charset="0"/>
            </a:endParaRPr>
          </a:p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AU" sz="1600" b="1" dirty="0">
                <a:solidFill>
                  <a:srgbClr val="000000"/>
                </a:solidFill>
                <a:latin typeface="Monaco" charset="0"/>
                <a:cs typeface="Monaco" charset="0"/>
              </a:rPr>
              <a:t> </a:t>
            </a:r>
            <a:r>
              <a:rPr lang="en-AU" sz="1600" b="1" dirty="0" smtClean="0">
                <a:solidFill>
                  <a:srgbClr val="000000"/>
                </a:solidFill>
                <a:latin typeface="Monaco" charset="0"/>
                <a:cs typeface="Monaco" charset="0"/>
              </a:rPr>
              <a:t>      </a:t>
            </a:r>
            <a:r>
              <a:rPr lang="en-AU" sz="1600" b="1" dirty="0" smtClean="0">
                <a:solidFill>
                  <a:srgbClr val="7F0055"/>
                </a:solidFill>
                <a:latin typeface="Monaco" charset="0"/>
                <a:cs typeface="Monaco" charset="0"/>
              </a:rPr>
              <a:t>extends</a:t>
            </a:r>
            <a:r>
              <a:rPr lang="en-AU" sz="1600" dirty="0" smtClean="0">
                <a:solidFill>
                  <a:srgbClr val="000000"/>
                </a:solidFill>
                <a:latin typeface="Monaco" charset="0"/>
                <a:cs typeface="Monaco" charset="0"/>
              </a:rPr>
              <a:t> </a:t>
            </a:r>
            <a:r>
              <a:rPr lang="en-AU" sz="1600" dirty="0" err="1">
                <a:solidFill>
                  <a:srgbClr val="000000"/>
                </a:solidFill>
                <a:latin typeface="Monaco" charset="0"/>
                <a:cs typeface="Monaco" charset="0"/>
              </a:rPr>
              <a:t>CrudRepository</a:t>
            </a:r>
            <a:r>
              <a:rPr lang="en-AU" sz="1600" dirty="0">
                <a:solidFill>
                  <a:srgbClr val="000000"/>
                </a:solidFill>
                <a:latin typeface="Monaco" charset="0"/>
                <a:cs typeface="Monaco" charset="0"/>
              </a:rPr>
              <a:t>&lt;Product, Long&gt;  {</a:t>
            </a:r>
          </a:p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AU" sz="1600" dirty="0" smtClean="0">
                <a:solidFill>
                  <a:srgbClr val="646464"/>
                </a:solidFill>
                <a:latin typeface="Monaco" charset="0"/>
                <a:cs typeface="Monaco" charset="0"/>
              </a:rPr>
              <a:t>    @</a:t>
            </a:r>
            <a:r>
              <a:rPr lang="en-AU" sz="1600" dirty="0">
                <a:solidFill>
                  <a:srgbClr val="000000"/>
                </a:solidFill>
                <a:latin typeface="Monaco" charset="0"/>
                <a:cs typeface="Monaco" charset="0"/>
              </a:rPr>
              <a:t>Query(</a:t>
            </a:r>
            <a:r>
              <a:rPr lang="en-AU" sz="1600" dirty="0">
                <a:solidFill>
                  <a:srgbClr val="2A00FF"/>
                </a:solidFill>
                <a:latin typeface="Monaco" charset="0"/>
                <a:cs typeface="Monaco" charset="0"/>
              </a:rPr>
              <a:t>"SELECT * FROM /Product WHERE attributes[$1] = [$2]"</a:t>
            </a:r>
            <a:r>
              <a:rPr lang="en-AU" sz="1600" dirty="0">
                <a:solidFill>
                  <a:srgbClr val="000000"/>
                </a:solidFill>
                <a:latin typeface="Monaco" charset="0"/>
                <a:cs typeface="Monaco" charset="0"/>
              </a:rPr>
              <a:t>)</a:t>
            </a:r>
          </a:p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AU" sz="1600" dirty="0" smtClean="0">
                <a:solidFill>
                  <a:srgbClr val="000000"/>
                </a:solidFill>
                <a:latin typeface="Monaco" charset="0"/>
                <a:cs typeface="Monaco" charset="0"/>
              </a:rPr>
              <a:t>    List</a:t>
            </a:r>
            <a:r>
              <a:rPr lang="en-AU" sz="1600" dirty="0">
                <a:solidFill>
                  <a:srgbClr val="000000"/>
                </a:solidFill>
                <a:latin typeface="Monaco" charset="0"/>
                <a:cs typeface="Monaco" charset="0"/>
              </a:rPr>
              <a:t>&lt;Product&gt; </a:t>
            </a:r>
            <a:r>
              <a:rPr lang="en-AU" sz="1600" dirty="0" err="1">
                <a:solidFill>
                  <a:srgbClr val="000000"/>
                </a:solidFill>
                <a:latin typeface="Monaco" charset="0"/>
                <a:cs typeface="Monaco" charset="0"/>
              </a:rPr>
              <a:t>findByAttributes</a:t>
            </a:r>
            <a:r>
              <a:rPr lang="en-AU" sz="1600" dirty="0">
                <a:solidFill>
                  <a:srgbClr val="000000"/>
                </a:solidFill>
                <a:latin typeface="Monaco" charset="0"/>
                <a:cs typeface="Monaco" charset="0"/>
              </a:rPr>
              <a:t>(String </a:t>
            </a:r>
            <a:r>
              <a:rPr lang="en-AU" sz="1600" i="1" dirty="0">
                <a:solidFill>
                  <a:srgbClr val="0000C0"/>
                </a:solidFill>
                <a:latin typeface="Monaco" charset="0"/>
                <a:cs typeface="Monaco" charset="0"/>
              </a:rPr>
              <a:t>key</a:t>
            </a:r>
            <a:r>
              <a:rPr lang="en-AU" sz="1600" dirty="0">
                <a:solidFill>
                  <a:srgbClr val="000000"/>
                </a:solidFill>
                <a:latin typeface="Monaco" charset="0"/>
                <a:cs typeface="Monaco" charset="0"/>
              </a:rPr>
              <a:t>, </a:t>
            </a:r>
            <a:r>
              <a:rPr lang="en-AU" sz="1600" i="1" dirty="0">
                <a:solidFill>
                  <a:srgbClr val="0000C0"/>
                </a:solidFill>
                <a:latin typeface="Monaco" charset="0"/>
                <a:cs typeface="Monaco" charset="0"/>
              </a:rPr>
              <a:t>String</a:t>
            </a:r>
            <a:r>
              <a:rPr lang="en-AU" sz="1600" dirty="0">
                <a:solidFill>
                  <a:srgbClr val="000000"/>
                </a:solidFill>
                <a:latin typeface="Monaco" charset="0"/>
                <a:cs typeface="Monaco" charset="0"/>
              </a:rPr>
              <a:t> value);</a:t>
            </a:r>
          </a:p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AU" sz="1600" dirty="0" smtClean="0">
                <a:solidFill>
                  <a:srgbClr val="000000"/>
                </a:solidFill>
                <a:latin typeface="Monaco" charset="0"/>
                <a:cs typeface="Monaco" charset="0"/>
              </a:rPr>
              <a:t>}</a:t>
            </a:r>
            <a:endParaRPr lang="en-AU" sz="1600" dirty="0">
              <a:solidFill>
                <a:srgbClr val="000000"/>
              </a:solidFill>
              <a:latin typeface="Monaco" charset="0"/>
              <a:cs typeface="Monaco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</a:t>
            </a:r>
            <a:r>
              <a:rPr lang="en-US" dirty="0" err="1" smtClean="0"/>
              <a:t>GemFire’s</a:t>
            </a:r>
            <a:r>
              <a:rPr lang="en-US" dirty="0" smtClean="0"/>
              <a:t> OQL to Query</a:t>
            </a:r>
            <a:endParaRPr lang="en-US" dirty="0"/>
          </a:p>
        </p:txBody>
      </p:sp>
      <p:sp>
        <p:nvSpPr>
          <p:cNvPr id="6" name="Line 9"/>
          <p:cNvSpPr>
            <a:spLocks noChangeShapeType="1"/>
          </p:cNvSpPr>
          <p:nvPr/>
        </p:nvSpPr>
        <p:spPr bwMode="auto">
          <a:xfrm flipH="1" flipV="1">
            <a:off x="7929348" y="1764167"/>
            <a:ext cx="407283" cy="409721"/>
          </a:xfrm>
          <a:prstGeom prst="line">
            <a:avLst/>
          </a:prstGeom>
          <a:noFill/>
          <a:ln w="9360" cap="sq">
            <a:solidFill>
              <a:srgbClr val="8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" name="AutoShape 8"/>
          <p:cNvSpPr>
            <a:spLocks noChangeArrowheads="1"/>
          </p:cNvSpPr>
          <p:nvPr/>
        </p:nvSpPr>
        <p:spPr bwMode="auto">
          <a:xfrm>
            <a:off x="3287906" y="2168636"/>
            <a:ext cx="5500620" cy="348088"/>
          </a:xfrm>
          <a:prstGeom prst="roundRect">
            <a:avLst>
              <a:gd name="adj" fmla="val 125"/>
            </a:avLst>
          </a:prstGeom>
          <a:solidFill>
            <a:srgbClr val="FFFFFF"/>
          </a:solidFill>
          <a:ln w="9360" cap="sq">
            <a:solidFill>
              <a:srgbClr val="800000"/>
            </a:solidFill>
            <a:miter lim="800000"/>
            <a:headEnd/>
            <a:tailEnd/>
          </a:ln>
          <a:effectLst/>
          <a:extLst/>
        </p:spPr>
        <p:txBody>
          <a:bodyPr lIns="90000" tIns="45000" rIns="90000" bIns="45000" anchor="ctr" anchorCtr="1"/>
          <a:lstStyle/>
          <a:p>
            <a:pPr algn="ctr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AU" sz="1800" dirty="0" smtClean="0">
                <a:solidFill>
                  <a:srgbClr val="800000"/>
                </a:solidFill>
              </a:rPr>
              <a:t>JPA example used JPQL, Gemfire has its own OQL</a:t>
            </a:r>
            <a:endParaRPr lang="en-AU" sz="1800" dirty="0">
              <a:solidFill>
                <a:srgbClr val="8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936653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AutoShape 1"/>
          <p:cNvSpPr>
            <a:spLocks noChangeArrowheads="1"/>
          </p:cNvSpPr>
          <p:nvPr/>
        </p:nvSpPr>
        <p:spPr bwMode="auto">
          <a:xfrm>
            <a:off x="606864" y="1581717"/>
            <a:ext cx="7932737" cy="2921889"/>
          </a:xfrm>
          <a:prstGeom prst="roundRect">
            <a:avLst>
              <a:gd name="adj" fmla="val 60"/>
            </a:avLst>
          </a:prstGeom>
          <a:solidFill>
            <a:srgbClr val="FFFFCC"/>
          </a:solidFill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5000" rIns="90000" bIns="45000" anchor="ctr"/>
          <a:lstStyle/>
          <a:p>
            <a: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AU" sz="1600" dirty="0">
                <a:solidFill>
                  <a:srgbClr val="3F7F5F"/>
                </a:solidFill>
                <a:latin typeface="Monaco" charset="0"/>
                <a:cs typeface="Monaco" charset="0"/>
              </a:rPr>
              <a:t>// </a:t>
            </a:r>
            <a:r>
              <a:rPr lang="en-AU" sz="1600" dirty="0" smtClean="0">
                <a:solidFill>
                  <a:srgbClr val="3F7F5F"/>
                </a:solidFill>
                <a:latin typeface="Monaco" charset="0"/>
                <a:cs typeface="Monaco" charset="0"/>
              </a:rPr>
              <a:t>Created for </a:t>
            </a:r>
            <a:r>
              <a:rPr lang="en-AU" sz="1600" dirty="0">
                <a:solidFill>
                  <a:srgbClr val="3F7F5F"/>
                </a:solidFill>
                <a:latin typeface="Monaco" charset="0"/>
                <a:cs typeface="Monaco" charset="0"/>
              </a:rPr>
              <a:t>a </a:t>
            </a:r>
            <a:r>
              <a:rPr lang="en-AU" sz="1600" dirty="0" smtClean="0">
                <a:solidFill>
                  <a:srgbClr val="3F7F5F"/>
                </a:solidFill>
                <a:latin typeface="Monaco" charset="0"/>
                <a:cs typeface="Monaco" charset="0"/>
              </a:rPr>
              <a:t>specific </a:t>
            </a:r>
            <a:r>
              <a:rPr lang="en-AU" sz="1600" dirty="0" err="1" smtClean="0">
                <a:solidFill>
                  <a:srgbClr val="3F7F5F"/>
                </a:solidFill>
                <a:latin typeface="Monaco" charset="0"/>
                <a:cs typeface="Monaco" charset="0"/>
              </a:rPr>
              <a:t>GemFire</a:t>
            </a:r>
            <a:r>
              <a:rPr lang="en-AU" sz="1600" dirty="0" smtClean="0">
                <a:solidFill>
                  <a:srgbClr val="3F7F5F"/>
                </a:solidFill>
                <a:latin typeface="Monaco" charset="0"/>
                <a:cs typeface="Monaco" charset="0"/>
              </a:rPr>
              <a:t> </a:t>
            </a:r>
            <a:r>
              <a:rPr lang="en-AU" sz="1600" dirty="0">
                <a:solidFill>
                  <a:srgbClr val="3F7F5F"/>
                </a:solidFill>
                <a:latin typeface="Monaco" charset="0"/>
                <a:cs typeface="Monaco" charset="0"/>
              </a:rPr>
              <a:t>Region</a:t>
            </a:r>
          </a:p>
          <a:p>
            <a: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AU" sz="1600" dirty="0" err="1">
                <a:solidFill>
                  <a:srgbClr val="000000"/>
                </a:solidFill>
                <a:latin typeface="Monaco" charset="0"/>
                <a:cs typeface="Monaco" charset="0"/>
              </a:rPr>
              <a:t>GemfireTemplate</a:t>
            </a:r>
            <a:r>
              <a:rPr lang="en-AU" sz="1600" dirty="0">
                <a:solidFill>
                  <a:srgbClr val="000000"/>
                </a:solidFill>
                <a:latin typeface="Monaco" charset="0"/>
                <a:cs typeface="Monaco" charset="0"/>
              </a:rPr>
              <a:t> </a:t>
            </a:r>
            <a:r>
              <a:rPr lang="en-AU" sz="1600" dirty="0" err="1">
                <a:solidFill>
                  <a:srgbClr val="000000"/>
                </a:solidFill>
                <a:latin typeface="Monaco" charset="0"/>
                <a:cs typeface="Monaco" charset="0"/>
              </a:rPr>
              <a:t>empTemplate</a:t>
            </a:r>
            <a:r>
              <a:rPr lang="en-AU" sz="1600" dirty="0">
                <a:solidFill>
                  <a:srgbClr val="000000"/>
                </a:solidFill>
                <a:latin typeface="Monaco" charset="0"/>
                <a:cs typeface="Monaco" charset="0"/>
              </a:rPr>
              <a:t> </a:t>
            </a:r>
            <a:r>
              <a:rPr lang="en-AU" sz="1600" dirty="0" smtClean="0">
                <a:solidFill>
                  <a:srgbClr val="000000"/>
                </a:solidFill>
                <a:latin typeface="Monaco" charset="0"/>
                <a:cs typeface="Monaco" charset="0"/>
              </a:rPr>
              <a:t>=</a:t>
            </a:r>
          </a:p>
          <a:p>
            <a: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AU" sz="1600" dirty="0">
                <a:solidFill>
                  <a:srgbClr val="000000"/>
                </a:solidFill>
                <a:latin typeface="Monaco" charset="0"/>
                <a:cs typeface="Monaco" charset="0"/>
              </a:rPr>
              <a:t> </a:t>
            </a:r>
            <a:r>
              <a:rPr lang="en-AU" sz="1600" dirty="0" smtClean="0">
                <a:solidFill>
                  <a:srgbClr val="000000"/>
                </a:solidFill>
                <a:latin typeface="Monaco" charset="0"/>
                <a:cs typeface="Monaco" charset="0"/>
              </a:rPr>
              <a:t>     </a:t>
            </a:r>
            <a:r>
              <a:rPr lang="en-AU" sz="1600" b="1" dirty="0">
                <a:solidFill>
                  <a:srgbClr val="7F0055"/>
                </a:solidFill>
                <a:latin typeface="Monaco" charset="0"/>
                <a:cs typeface="Monaco" charset="0"/>
              </a:rPr>
              <a:t>new</a:t>
            </a:r>
            <a:r>
              <a:rPr lang="en-AU" sz="1600" dirty="0">
                <a:solidFill>
                  <a:srgbClr val="000000"/>
                </a:solidFill>
                <a:latin typeface="Monaco" charset="0"/>
                <a:cs typeface="Monaco" charset="0"/>
              </a:rPr>
              <a:t> </a:t>
            </a:r>
            <a:r>
              <a:rPr lang="en-AU" sz="1600" dirty="0" err="1">
                <a:solidFill>
                  <a:srgbClr val="000000"/>
                </a:solidFill>
                <a:latin typeface="Monaco" charset="0"/>
                <a:cs typeface="Monaco" charset="0"/>
              </a:rPr>
              <a:t>GemfireTemplate</a:t>
            </a:r>
            <a:r>
              <a:rPr lang="en-AU" sz="1600" dirty="0">
                <a:solidFill>
                  <a:srgbClr val="000000"/>
                </a:solidFill>
                <a:latin typeface="Monaco" charset="0"/>
                <a:cs typeface="Monaco" charset="0"/>
              </a:rPr>
              <a:t>((Region) </a:t>
            </a:r>
            <a:r>
              <a:rPr lang="en-AU" sz="1600" dirty="0" err="1">
                <a:solidFill>
                  <a:srgbClr val="000000"/>
                </a:solidFill>
                <a:latin typeface="Monaco" charset="0"/>
                <a:cs typeface="Monaco" charset="0"/>
              </a:rPr>
              <a:t>ctx.getBean</a:t>
            </a:r>
            <a:r>
              <a:rPr lang="en-AU" sz="1600" dirty="0">
                <a:solidFill>
                  <a:srgbClr val="000000"/>
                </a:solidFill>
                <a:latin typeface="Monaco" charset="0"/>
                <a:cs typeface="Monaco" charset="0"/>
              </a:rPr>
              <a:t>(</a:t>
            </a:r>
            <a:r>
              <a:rPr lang="en-AU" sz="1600" dirty="0">
                <a:solidFill>
                  <a:srgbClr val="2A00FF"/>
                </a:solidFill>
                <a:latin typeface="Monaco" charset="0"/>
                <a:cs typeface="Monaco" charset="0"/>
              </a:rPr>
              <a:t>"employees"</a:t>
            </a:r>
            <a:r>
              <a:rPr lang="en-AU" sz="1600" dirty="0">
                <a:solidFill>
                  <a:srgbClr val="000000"/>
                </a:solidFill>
                <a:latin typeface="Monaco" charset="0"/>
                <a:cs typeface="Monaco" charset="0"/>
              </a:rPr>
              <a:t>));</a:t>
            </a:r>
          </a:p>
          <a:p>
            <a: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AU" sz="1600" dirty="0">
                <a:solidFill>
                  <a:srgbClr val="000000"/>
                </a:solidFill>
                <a:latin typeface="Monaco" charset="0"/>
                <a:cs typeface="Monaco" charset="0"/>
              </a:rPr>
              <a:t>       </a:t>
            </a:r>
          </a:p>
          <a:p>
            <a: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AU" sz="1600" dirty="0">
                <a:solidFill>
                  <a:srgbClr val="3F7F5F"/>
                </a:solidFill>
                <a:latin typeface="Monaco" charset="0"/>
                <a:cs typeface="Monaco" charset="0"/>
              </a:rPr>
              <a:t>// </a:t>
            </a:r>
            <a:r>
              <a:rPr lang="en-AU" sz="1600" dirty="0" smtClean="0">
                <a:solidFill>
                  <a:srgbClr val="3F7F5F"/>
                </a:solidFill>
                <a:latin typeface="Monaco" charset="0"/>
                <a:cs typeface="Monaco" charset="0"/>
              </a:rPr>
              <a:t>Shorter </a:t>
            </a:r>
            <a:r>
              <a:rPr lang="en-AU" sz="1600" dirty="0">
                <a:solidFill>
                  <a:srgbClr val="3F7F5F"/>
                </a:solidFill>
                <a:latin typeface="Monaco" charset="0"/>
                <a:cs typeface="Monaco" charset="0"/>
              </a:rPr>
              <a:t>query code</a:t>
            </a:r>
          </a:p>
          <a:p>
            <a: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AU" sz="1600" dirty="0" err="1">
                <a:solidFill>
                  <a:srgbClr val="000000"/>
                </a:solidFill>
                <a:latin typeface="Monaco" charset="0"/>
                <a:cs typeface="Monaco" charset="0"/>
              </a:rPr>
              <a:t>SelectResults</a:t>
            </a:r>
            <a:r>
              <a:rPr lang="en-AU" sz="1600" dirty="0">
                <a:solidFill>
                  <a:srgbClr val="000000"/>
                </a:solidFill>
                <a:latin typeface="Monaco" charset="0"/>
                <a:cs typeface="Monaco" charset="0"/>
              </a:rPr>
              <a:t>&lt;?&gt; results = </a:t>
            </a:r>
            <a:r>
              <a:rPr lang="en-AU" sz="1600" dirty="0" err="1">
                <a:solidFill>
                  <a:srgbClr val="000000"/>
                </a:solidFill>
                <a:latin typeface="Monaco" charset="0"/>
                <a:cs typeface="Monaco" charset="0"/>
              </a:rPr>
              <a:t>empTemplate.query</a:t>
            </a:r>
            <a:r>
              <a:rPr lang="en-AU" sz="1600" dirty="0">
                <a:solidFill>
                  <a:srgbClr val="000000"/>
                </a:solidFill>
                <a:latin typeface="Monaco" charset="0"/>
                <a:cs typeface="Monaco" charset="0"/>
              </a:rPr>
              <a:t>(</a:t>
            </a:r>
            <a:r>
              <a:rPr lang="en-AU" sz="1600" dirty="0">
                <a:solidFill>
                  <a:srgbClr val="2A00FF"/>
                </a:solidFill>
                <a:latin typeface="Monaco" charset="0"/>
                <a:cs typeface="Monaco" charset="0"/>
              </a:rPr>
              <a:t>"</a:t>
            </a:r>
            <a:r>
              <a:rPr lang="en-AU" sz="1600" dirty="0" err="1">
                <a:solidFill>
                  <a:srgbClr val="2A00FF"/>
                </a:solidFill>
                <a:latin typeface="Monaco" charset="0"/>
                <a:cs typeface="Monaco" charset="0"/>
              </a:rPr>
              <a:t>deptno</a:t>
            </a:r>
            <a:r>
              <a:rPr lang="en-AU" sz="1600" dirty="0">
                <a:solidFill>
                  <a:srgbClr val="2A00FF"/>
                </a:solidFill>
                <a:latin typeface="Monaco" charset="0"/>
                <a:cs typeface="Monaco" charset="0"/>
              </a:rPr>
              <a:t> = 40"</a:t>
            </a:r>
            <a:r>
              <a:rPr lang="en-AU" sz="1600" dirty="0">
                <a:solidFill>
                  <a:srgbClr val="000000"/>
                </a:solidFill>
                <a:latin typeface="Monaco" charset="0"/>
                <a:cs typeface="Monaco" charset="0"/>
              </a:rPr>
              <a:t>);</a:t>
            </a:r>
          </a:p>
          <a:p>
            <a: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AU" sz="1600" dirty="0">
                <a:solidFill>
                  <a:srgbClr val="000000"/>
                </a:solidFill>
                <a:latin typeface="Monaco" charset="0"/>
                <a:cs typeface="Monaco" charset="0"/>
              </a:rPr>
              <a:t>Collection&lt;Employee&gt; </a:t>
            </a:r>
            <a:r>
              <a:rPr lang="en-AU" sz="1600" dirty="0" err="1">
                <a:solidFill>
                  <a:srgbClr val="000000"/>
                </a:solidFill>
                <a:latin typeface="Monaco" charset="0"/>
                <a:cs typeface="Monaco" charset="0"/>
              </a:rPr>
              <a:t>emps</a:t>
            </a:r>
            <a:r>
              <a:rPr lang="en-AU" sz="1600" dirty="0">
                <a:solidFill>
                  <a:srgbClr val="000000"/>
                </a:solidFill>
                <a:latin typeface="Monaco" charset="0"/>
                <a:cs typeface="Monaco" charset="0"/>
              </a:rPr>
              <a:t> = </a:t>
            </a:r>
            <a:r>
              <a:rPr lang="en-AU" sz="1600" dirty="0" err="1" smtClean="0">
                <a:solidFill>
                  <a:srgbClr val="000000"/>
                </a:solidFill>
                <a:latin typeface="Monaco" charset="0"/>
                <a:cs typeface="Monaco" charset="0"/>
              </a:rPr>
              <a:t>results.asList</a:t>
            </a:r>
            <a:r>
              <a:rPr lang="en-AU" sz="1600" dirty="0" smtClean="0">
                <a:solidFill>
                  <a:srgbClr val="000000"/>
                </a:solidFill>
                <a:latin typeface="Monaco" charset="0"/>
                <a:cs typeface="Monaco" charset="0"/>
              </a:rPr>
              <a:t>()</a:t>
            </a:r>
            <a:r>
              <a:rPr lang="en-AU" sz="1600" dirty="0">
                <a:solidFill>
                  <a:srgbClr val="000000"/>
                </a:solidFill>
                <a:latin typeface="Monaco" charset="0"/>
                <a:cs typeface="Monaco" charset="0"/>
              </a:rPr>
              <a:t>;</a:t>
            </a:r>
          </a:p>
          <a:p>
            <a: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AU" sz="1600" dirty="0">
                <a:solidFill>
                  <a:srgbClr val="000000"/>
                </a:solidFill>
                <a:latin typeface="Monaco" charset="0"/>
                <a:cs typeface="Monaco" charset="0"/>
              </a:rPr>
              <a:t>       </a:t>
            </a:r>
          </a:p>
          <a:p>
            <a: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AU" sz="1600" b="1" dirty="0">
                <a:solidFill>
                  <a:srgbClr val="7F0055"/>
                </a:solidFill>
                <a:latin typeface="Monaco" charset="0"/>
                <a:cs typeface="Monaco" charset="0"/>
              </a:rPr>
              <a:t>for</a:t>
            </a:r>
            <a:r>
              <a:rPr lang="en-AU" sz="1600" dirty="0">
                <a:solidFill>
                  <a:srgbClr val="000000"/>
                </a:solidFill>
                <a:latin typeface="Monaco" charset="0"/>
                <a:cs typeface="Monaco" charset="0"/>
              </a:rPr>
              <a:t> (Employee e: </a:t>
            </a:r>
            <a:r>
              <a:rPr lang="en-AU" sz="1600" dirty="0" err="1">
                <a:solidFill>
                  <a:srgbClr val="000000"/>
                </a:solidFill>
                <a:latin typeface="Monaco" charset="0"/>
                <a:cs typeface="Monaco" charset="0"/>
              </a:rPr>
              <a:t>emps</a:t>
            </a:r>
            <a:r>
              <a:rPr lang="en-AU" sz="1600" dirty="0" smtClean="0">
                <a:solidFill>
                  <a:srgbClr val="000000"/>
                </a:solidFill>
                <a:latin typeface="Monaco" charset="0"/>
                <a:cs typeface="Monaco" charset="0"/>
              </a:rPr>
              <a:t>) {</a:t>
            </a:r>
            <a:endParaRPr lang="en-AU" sz="1600" dirty="0">
              <a:solidFill>
                <a:srgbClr val="000000"/>
              </a:solidFill>
              <a:latin typeface="Monaco" charset="0"/>
              <a:cs typeface="Monaco" charset="0"/>
            </a:endParaRPr>
          </a:p>
          <a:p>
            <a: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AU" sz="1600" dirty="0">
                <a:solidFill>
                  <a:srgbClr val="000000"/>
                </a:solidFill>
                <a:latin typeface="Monaco" charset="0"/>
                <a:cs typeface="Monaco" charset="0"/>
              </a:rPr>
              <a:t>    </a:t>
            </a:r>
            <a:r>
              <a:rPr lang="en-AU" sz="1600" dirty="0" err="1">
                <a:solidFill>
                  <a:srgbClr val="000000"/>
                </a:solidFill>
                <a:latin typeface="Monaco" charset="0"/>
                <a:cs typeface="Monaco" charset="0"/>
              </a:rPr>
              <a:t>System.</a:t>
            </a:r>
            <a:r>
              <a:rPr lang="en-AU" sz="1600" i="1" dirty="0" err="1">
                <a:solidFill>
                  <a:srgbClr val="0000C0"/>
                </a:solidFill>
                <a:latin typeface="Monaco" charset="0"/>
                <a:cs typeface="Monaco" charset="0"/>
              </a:rPr>
              <a:t>out</a:t>
            </a:r>
            <a:r>
              <a:rPr lang="en-AU" sz="1600" dirty="0" err="1">
                <a:solidFill>
                  <a:srgbClr val="000000"/>
                </a:solidFill>
                <a:latin typeface="Monaco" charset="0"/>
                <a:cs typeface="Monaco" charset="0"/>
              </a:rPr>
              <a:t>.println</a:t>
            </a:r>
            <a:r>
              <a:rPr lang="en-AU" sz="1600" dirty="0">
                <a:solidFill>
                  <a:srgbClr val="000000"/>
                </a:solidFill>
                <a:latin typeface="Monaco" charset="0"/>
                <a:cs typeface="Monaco" charset="0"/>
              </a:rPr>
              <a:t>(</a:t>
            </a:r>
            <a:r>
              <a:rPr lang="en-AU" sz="1600" dirty="0" err="1">
                <a:solidFill>
                  <a:srgbClr val="000000"/>
                </a:solidFill>
                <a:latin typeface="Monaco" charset="0"/>
                <a:cs typeface="Monaco" charset="0"/>
              </a:rPr>
              <a:t>e.toString</a:t>
            </a:r>
            <a:r>
              <a:rPr lang="en-AU" sz="1600" dirty="0">
                <a:solidFill>
                  <a:srgbClr val="000000"/>
                </a:solidFill>
                <a:latin typeface="Monaco" charset="0"/>
                <a:cs typeface="Monaco" charset="0"/>
              </a:rPr>
              <a:t>());</a:t>
            </a:r>
          </a:p>
          <a:p>
            <a: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AU" sz="1600" dirty="0">
                <a:solidFill>
                  <a:srgbClr val="000000"/>
                </a:solidFill>
                <a:latin typeface="Monaco" charset="0"/>
                <a:cs typeface="Monaco" charset="0"/>
              </a:rPr>
              <a:t>}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Gemfire Template class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Like </a:t>
            </a:r>
            <a:r>
              <a:rPr lang="en-US" dirty="0" err="1" smtClean="0"/>
              <a:t>JdbcTemplate</a:t>
            </a:r>
            <a:r>
              <a:rPr lang="en-US" dirty="0" smtClean="0"/>
              <a:t>, simpler for </a:t>
            </a:r>
            <a:r>
              <a:rPr lang="en-US" i="1" dirty="0" smtClean="0"/>
              <a:t>ad hoc </a:t>
            </a:r>
            <a:r>
              <a:rPr lang="en-US" dirty="0" smtClean="0"/>
              <a:t>queries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405505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Pivotal – a Company and a Platform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i="1" dirty="0" smtClean="0"/>
              <a:t>Company</a:t>
            </a:r>
            <a:r>
              <a:rPr lang="en-US" dirty="0" smtClean="0"/>
              <a:t>: </a:t>
            </a:r>
            <a:r>
              <a:rPr lang="en-US" dirty="0"/>
              <a:t>N</a:t>
            </a:r>
            <a:r>
              <a:rPr lang="en-US" dirty="0" smtClean="0"/>
              <a:t>ew home for several VMware/EMC products</a:t>
            </a:r>
          </a:p>
          <a:p>
            <a:pPr lvl="1"/>
            <a:r>
              <a:rPr lang="en-US" dirty="0" smtClean="0"/>
              <a:t>Joint venture: VMware, EMC, GE</a:t>
            </a:r>
            <a:endParaRPr lang="en-US" dirty="0"/>
          </a:p>
          <a:p>
            <a:r>
              <a:rPr lang="en-US" i="1" dirty="0" smtClean="0"/>
              <a:t>Platform:</a:t>
            </a:r>
          </a:p>
          <a:p>
            <a:pPr lvl="1"/>
            <a:r>
              <a:rPr lang="en-US" dirty="0" smtClean="0"/>
              <a:t>Makes </a:t>
            </a:r>
            <a:r>
              <a:rPr lang="en-US" dirty="0"/>
              <a:t>available to </a:t>
            </a:r>
            <a:r>
              <a:rPr lang="en-US" i="1" dirty="0"/>
              <a:t>any company </a:t>
            </a:r>
            <a:r>
              <a:rPr lang="en-US" dirty="0"/>
              <a:t>the type of environment Internet companies like Google, Amazon are using</a:t>
            </a:r>
          </a:p>
          <a:p>
            <a:pPr lvl="1"/>
            <a:r>
              <a:rPr lang="en-US" dirty="0" smtClean="0"/>
              <a:t>Open </a:t>
            </a:r>
            <a:r>
              <a:rPr lang="en-US" dirty="0"/>
              <a:t>PAAS: run internally </a:t>
            </a:r>
            <a:r>
              <a:rPr lang="en-US" i="1" dirty="0"/>
              <a:t>and/or</a:t>
            </a:r>
            <a:r>
              <a:rPr lang="en-US" dirty="0"/>
              <a:t> on public cloud providers</a:t>
            </a:r>
          </a:p>
          <a:p>
            <a:pPr lvl="2"/>
            <a:r>
              <a:rPr lang="en-US" dirty="0" smtClean="0"/>
              <a:t>Virtualized </a:t>
            </a:r>
            <a:r>
              <a:rPr lang="en-US" dirty="0"/>
              <a:t>Infrastructure</a:t>
            </a:r>
          </a:p>
          <a:p>
            <a:pPr lvl="2"/>
            <a:r>
              <a:rPr lang="en-US" dirty="0"/>
              <a:t>Flexible, dynamic, on-demand cloud deployment</a:t>
            </a:r>
          </a:p>
          <a:p>
            <a:pPr lvl="1"/>
            <a:r>
              <a:rPr lang="en-US" dirty="0"/>
              <a:t>Sophisticated data-analytics</a:t>
            </a:r>
          </a:p>
          <a:p>
            <a:pPr lvl="2"/>
            <a:r>
              <a:rPr lang="en-US" dirty="0"/>
              <a:t>Spot market trends, real-time system performance</a:t>
            </a:r>
          </a:p>
          <a:p>
            <a:endParaRPr lang="en-US" dirty="0" smtClean="0"/>
          </a:p>
        </p:txBody>
      </p:sp>
      <p:sp>
        <p:nvSpPr>
          <p:cNvPr id="4" name="AutoShape 5"/>
          <p:cNvSpPr>
            <a:spLocks noChangeArrowheads="1"/>
          </p:cNvSpPr>
          <p:nvPr/>
        </p:nvSpPr>
        <p:spPr bwMode="auto">
          <a:xfrm>
            <a:off x="6933729" y="3646517"/>
            <a:ext cx="1628849" cy="685671"/>
          </a:xfrm>
          <a:prstGeom prst="roundRect">
            <a:avLst>
              <a:gd name="adj" fmla="val 407"/>
            </a:avLst>
          </a:prstGeom>
          <a:solidFill>
            <a:srgbClr val="FFFF00"/>
          </a:solidFill>
          <a:ln w="9360" cap="flat">
            <a:solidFill>
              <a:srgbClr val="800000"/>
            </a:solidFill>
            <a:round/>
            <a:headEnd/>
            <a:tailEnd/>
          </a:ln>
          <a:effectLst/>
          <a:extLst/>
        </p:spPr>
        <p:txBody>
          <a:bodyPr lIns="90000" tIns="45000" rIns="90000" bIns="45000" anchor="ctr" anchorCtr="1"/>
          <a:lstStyle/>
          <a:p>
            <a:pPr algn="ctr" eaLnBrk="1" hangingPunct="1">
              <a:lnSpc>
                <a:spcPct val="100000"/>
              </a:lnSpc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AU" i="1" dirty="0" smtClean="0">
                <a:solidFill>
                  <a:srgbClr val="800000"/>
                </a:solidFill>
              </a:rPr>
              <a:t>More in Next Section</a:t>
            </a:r>
            <a:endParaRPr lang="en-AU" i="1" dirty="0">
              <a:solidFill>
                <a:srgbClr val="8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446226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2760623" y="1697806"/>
            <a:ext cx="5891778" cy="131916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rgbClr val="2C95DD"/>
                </a:solidFill>
                <a:latin typeface="MetaNormalLF-Roman" pitchFamily="34" charset="0"/>
                <a:ea typeface="+mj-ea"/>
                <a:cs typeface="+mj-cs"/>
              </a:defRPr>
            </a:lvl1pPr>
          </a:lstStyle>
          <a:p>
            <a:pPr>
              <a:lnSpc>
                <a:spcPct val="80000"/>
              </a:lnSpc>
            </a:pPr>
            <a:r>
              <a:rPr lang="en-US" sz="8000" dirty="0" smtClean="0">
                <a:solidFill>
                  <a:schemeClr val="accent3"/>
                </a:solidFill>
                <a:latin typeface="+mn-lt"/>
              </a:rPr>
              <a:t>Questions?</a:t>
            </a:r>
            <a:endParaRPr lang="en-US" sz="8000" dirty="0">
              <a:solidFill>
                <a:schemeClr val="accent3"/>
              </a:solidFill>
              <a:latin typeface="+mn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29937" y="969722"/>
            <a:ext cx="2598779" cy="2358757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4294967295"/>
          </p:nvPr>
        </p:nvSpPr>
        <p:spPr>
          <a:xfrm>
            <a:off x="8768080" y="4939984"/>
            <a:ext cx="447040" cy="274637"/>
          </a:xfrm>
          <a:prstGeom prst="rect">
            <a:avLst/>
          </a:prstGeom>
        </p:spPr>
        <p:txBody>
          <a:bodyPr/>
          <a:lstStyle/>
          <a:p>
            <a:fld id="{D9AA715F-8E63-7145-8A6F-36F7F1879BEB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5" name="Content Placeholder 10"/>
          <p:cNvSpPr txBox="1">
            <a:spLocks/>
          </p:cNvSpPr>
          <p:nvPr/>
        </p:nvSpPr>
        <p:spPr>
          <a:xfrm>
            <a:off x="706010" y="3660987"/>
            <a:ext cx="2830263" cy="3707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spcBef>
                <a:spcPct val="20000"/>
              </a:spcBef>
              <a:buClr>
                <a:srgbClr val="2C95DD"/>
              </a:buClr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rgbClr val="2C95DD"/>
              </a:buClr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rgbClr val="2C95DD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rgbClr val="2C95DD"/>
              </a:buClr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rgbClr val="2C95DD"/>
              </a:buClr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 err="1" smtClean="0"/>
              <a:t>papicella@gopivotal.com</a:t>
            </a:r>
            <a:endParaRPr lang="en-US" sz="1800" dirty="0" smtClean="0"/>
          </a:p>
          <a:p>
            <a:pPr marL="0" indent="0">
              <a:buNone/>
            </a:pPr>
            <a:endParaRPr lang="en-US" sz="1800" dirty="0" smtClean="0"/>
          </a:p>
          <a:p>
            <a:pPr marL="0" indent="0">
              <a:buNone/>
            </a:pPr>
            <a:endParaRPr lang="en-US" sz="1800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3852782" y="3661708"/>
            <a:ext cx="4678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 err="1" smtClean="0">
                <a:solidFill>
                  <a:srgbClr val="660066"/>
                </a:solidFill>
                <a:latin typeface="Arial"/>
                <a:cs typeface="Arial"/>
              </a:rPr>
              <a:t>GitHub</a:t>
            </a:r>
            <a:r>
              <a:rPr lang="en-US" i="1" dirty="0" smtClean="0">
                <a:solidFill>
                  <a:srgbClr val="660066"/>
                </a:solidFill>
                <a:latin typeface="Arial"/>
                <a:cs typeface="Arial"/>
              </a:rPr>
              <a:t>: </a:t>
            </a:r>
            <a:r>
              <a:rPr lang="en-US" i="1" dirty="0" err="1" smtClean="0">
                <a:solidFill>
                  <a:srgbClr val="660066"/>
                </a:solidFill>
                <a:latin typeface="Arial"/>
                <a:cs typeface="Arial"/>
              </a:rPr>
              <a:t>papicella</a:t>
            </a:r>
            <a:r>
              <a:rPr lang="en-US" i="1" dirty="0" smtClean="0">
                <a:solidFill>
                  <a:srgbClr val="660066"/>
                </a:solidFill>
                <a:latin typeface="Arial"/>
                <a:cs typeface="Arial"/>
              </a:rPr>
              <a:t> – these slides and demos</a:t>
            </a:r>
          </a:p>
        </p:txBody>
      </p:sp>
      <p:sp>
        <p:nvSpPr>
          <p:cNvPr id="7" name="Content Placeholder 10"/>
          <p:cNvSpPr txBox="1">
            <a:spLocks/>
          </p:cNvSpPr>
          <p:nvPr/>
        </p:nvSpPr>
        <p:spPr>
          <a:xfrm>
            <a:off x="729383" y="4081156"/>
            <a:ext cx="3259734" cy="27699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spcBef>
                <a:spcPct val="20000"/>
              </a:spcBef>
              <a:buClr>
                <a:srgbClr val="2C95DD"/>
              </a:buClr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rgbClr val="2C95DD"/>
              </a:buClr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rgbClr val="2C95DD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rgbClr val="2C95DD"/>
              </a:buClr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rgbClr val="2C95DD"/>
              </a:buClr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859175" y="4081739"/>
            <a:ext cx="4447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 err="1" smtClean="0">
                <a:solidFill>
                  <a:srgbClr val="660066"/>
                </a:solidFill>
                <a:latin typeface="Arial"/>
                <a:cs typeface="Arial"/>
              </a:rPr>
              <a:t>GitHub</a:t>
            </a:r>
            <a:r>
              <a:rPr lang="en-US" i="1" dirty="0" smtClean="0">
                <a:solidFill>
                  <a:srgbClr val="660066"/>
                </a:solidFill>
                <a:latin typeface="Arial"/>
                <a:cs typeface="Arial"/>
              </a:rPr>
              <a:t>: paulc4 – these slides and demos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93421" y="4098437"/>
            <a:ext cx="2921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pchapman@</a:t>
            </a:r>
            <a:r>
              <a:rPr lang="en-US" dirty="0" err="1" smtClean="0"/>
              <a:t>gopivotal.com</a:t>
            </a:r>
            <a:endParaRPr lang="en-US" dirty="0" smtClean="0">
              <a:solidFill>
                <a:schemeClr val="bg2"/>
              </a:solidFill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3521640" y="140247"/>
            <a:ext cx="5243508" cy="1145380"/>
            <a:chOff x="3412566" y="257127"/>
            <a:chExt cx="5243508" cy="1145380"/>
          </a:xfrm>
        </p:grpSpPr>
        <p:sp>
          <p:nvSpPr>
            <p:cNvPr id="12" name="Rounded Rectangle 11"/>
            <p:cNvSpPr/>
            <p:nvPr/>
          </p:nvSpPr>
          <p:spPr>
            <a:xfrm>
              <a:off x="3412566" y="257127"/>
              <a:ext cx="5243508" cy="1145380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  <a:ln w="127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747177" y="335045"/>
              <a:ext cx="3792853" cy="10002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3366FF"/>
                  </a:solidFill>
                </a:rPr>
                <a:t>Core Spring </a:t>
              </a:r>
              <a:r>
                <a:rPr lang="en-US" dirty="0" smtClean="0">
                  <a:solidFill>
                    <a:srgbClr val="3366FF"/>
                  </a:solidFill>
                </a:rPr>
                <a:t>Sydney:  03 Feb 2014  </a:t>
              </a:r>
            </a:p>
            <a:p>
              <a:r>
                <a:rPr lang="en-US" dirty="0" smtClean="0">
                  <a:solidFill>
                    <a:srgbClr val="3366FF"/>
                  </a:solidFill>
                </a:rPr>
                <a:t>Spring Web Sydney:  03 Mar 2014</a:t>
              </a:r>
            </a:p>
            <a:p>
              <a:pPr>
                <a:spcBef>
                  <a:spcPts val="600"/>
                </a:spcBef>
              </a:pPr>
              <a:r>
                <a:rPr lang="en-US" i="1" dirty="0" smtClean="0">
                  <a:solidFill>
                    <a:srgbClr val="800000"/>
                  </a:solidFill>
                </a:rPr>
                <a:t>Register at </a:t>
              </a:r>
              <a:r>
                <a:rPr lang="en-US" i="1" dirty="0" err="1" smtClean="0">
                  <a:solidFill>
                    <a:srgbClr val="800000"/>
                  </a:solidFill>
                </a:rPr>
                <a:t>vmware.com</a:t>
              </a:r>
              <a:r>
                <a:rPr lang="en-US" i="1" dirty="0" smtClean="0">
                  <a:solidFill>
                    <a:srgbClr val="800000"/>
                  </a:solidFill>
                </a:rPr>
                <a:t>/education   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531166" y="335045"/>
              <a:ext cx="12875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3366FF"/>
                  </a:solidFill>
                </a:rPr>
                <a:t>TRAINING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96689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70455" y="1674285"/>
            <a:ext cx="6048376" cy="1354217"/>
          </a:xfrm>
        </p:spPr>
        <p:txBody>
          <a:bodyPr/>
          <a:lstStyle/>
          <a:p>
            <a:r>
              <a:rPr lang="en-US" dirty="0" smtClean="0"/>
              <a:t>Thank You</a:t>
            </a:r>
            <a:endParaRPr lang="en-US" dirty="0"/>
          </a:p>
        </p:txBody>
      </p:sp>
      <p:pic>
        <p:nvPicPr>
          <p:cNvPr id="3" name="Picture 2" descr="spring-i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5198" y="256767"/>
            <a:ext cx="1885754" cy="647633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7157889" y="1645600"/>
            <a:ext cx="1643063" cy="571500"/>
            <a:chOff x="634999" y="3635375"/>
            <a:chExt cx="1643063" cy="571500"/>
          </a:xfrm>
        </p:grpSpPr>
        <p:sp>
          <p:nvSpPr>
            <p:cNvPr id="6" name="Rounded Rectangle 5"/>
            <p:cNvSpPr/>
            <p:nvPr/>
          </p:nvSpPr>
          <p:spPr>
            <a:xfrm>
              <a:off x="634999" y="3635375"/>
              <a:ext cx="1643063" cy="571500"/>
            </a:xfrm>
            <a:prstGeom prst="roundRect">
              <a:avLst/>
            </a:prstGeom>
            <a:solidFill>
              <a:srgbClr val="FFFFFF"/>
            </a:solidFill>
            <a:ln w="127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5" descr="gemfire only"/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8818" y="3680195"/>
              <a:ext cx="1495425" cy="4191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8" name="Picture 7" descr="VMW-LGO-CloudFoundry-217-square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324234" y="2958301"/>
            <a:ext cx="1476718" cy="1476718"/>
          </a:xfrm>
          <a:prstGeom prst="rect">
            <a:avLst/>
          </a:prstGeom>
        </p:spPr>
      </p:pic>
      <p:pic>
        <p:nvPicPr>
          <p:cNvPr id="11" name="Picture 10" descr="spring-i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8" y="4598425"/>
            <a:ext cx="1320028" cy="45334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61165" y="282117"/>
            <a:ext cx="698333" cy="698333"/>
          </a:xfrm>
          <a:prstGeom prst="rect">
            <a:avLst/>
          </a:prstGeom>
          <a:noFill/>
          <a:ln>
            <a:noFill/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30496143"/>
      </p:ext>
    </p:extLst>
  </p:cSld>
  <p:clrMapOvr>
    <a:masterClrMapping/>
  </p:clrMapOvr>
  <p:transition xmlns:p14="http://schemas.microsoft.com/office/powerpoint/2010/main" advTm="11405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2"/>
          <p:cNvGrpSpPr/>
          <p:nvPr/>
        </p:nvGrpSpPr>
        <p:grpSpPr>
          <a:xfrm>
            <a:off x="1933748" y="1353556"/>
            <a:ext cx="5114567" cy="2670396"/>
            <a:chOff x="3216633" y="1210595"/>
            <a:chExt cx="5114567" cy="2670396"/>
          </a:xfrm>
        </p:grpSpPr>
        <p:sp>
          <p:nvSpPr>
            <p:cNvPr id="44" name="Rounded Rectangle 43"/>
            <p:cNvSpPr/>
            <p:nvPr/>
          </p:nvSpPr>
          <p:spPr>
            <a:xfrm>
              <a:off x="3226599" y="2361826"/>
              <a:ext cx="5104601" cy="1519165"/>
            </a:xfrm>
            <a:prstGeom prst="roundRect">
              <a:avLst>
                <a:gd name="adj" fmla="val 4963"/>
              </a:avLst>
            </a:prstGeom>
            <a:gradFill flip="none" rotWithShape="1">
              <a:gsLst>
                <a:gs pos="0">
                  <a:schemeClr val="bg1">
                    <a:lumMod val="6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5400000" scaled="0"/>
              <a:tileRect/>
            </a:gradFill>
            <a:ln w="12700">
              <a:gradFill flip="none" rotWithShape="1">
                <a:gsLst>
                  <a:gs pos="0">
                    <a:srgbClr val="7F7F7F"/>
                  </a:gs>
                  <a:gs pos="100000">
                    <a:srgbClr val="FFFFFF"/>
                  </a:gs>
                </a:gsLst>
                <a:lin ang="5400000" scaled="0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0" rtlCol="0" anchor="b" anchorCtr="0"/>
            <a:lstStyle/>
            <a:p>
              <a:pPr algn="ctr"/>
              <a:r>
                <a:rPr lang="en-US" sz="1200" dirty="0" smtClean="0">
                  <a:solidFill>
                    <a:srgbClr val="008881"/>
                  </a:solidFill>
                </a:rPr>
                <a:t>Cloud Fabric</a:t>
              </a:r>
              <a:endParaRPr lang="en-US" sz="1200" dirty="0">
                <a:solidFill>
                  <a:srgbClr val="008881"/>
                </a:solidFill>
              </a:endParaRPr>
            </a:p>
          </p:txBody>
        </p:sp>
        <p:sp>
          <p:nvSpPr>
            <p:cNvPr id="45" name="Rounded Rectangle 44"/>
            <p:cNvSpPr/>
            <p:nvPr/>
          </p:nvSpPr>
          <p:spPr>
            <a:xfrm>
              <a:off x="3216633" y="1210595"/>
              <a:ext cx="2599443" cy="1269927"/>
            </a:xfrm>
            <a:prstGeom prst="roundRect">
              <a:avLst>
                <a:gd name="adj" fmla="val 3000"/>
              </a:avLst>
            </a:prstGeom>
            <a:solidFill>
              <a:schemeClr val="bg1">
                <a:lumMod val="85000"/>
              </a:schemeClr>
            </a:solidFill>
            <a:ln w="12700"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tlCol="0" anchor="t" anchorCtr="0"/>
            <a:lstStyle/>
            <a:p>
              <a:pPr algn="ctr"/>
              <a:r>
                <a:rPr lang="en-US" sz="1000" b="1" dirty="0" smtClean="0">
                  <a:solidFill>
                    <a:srgbClr val="008881"/>
                  </a:solidFill>
                </a:rPr>
                <a:t>Data Fabric</a:t>
              </a:r>
              <a:endParaRPr lang="en-US" sz="1000" b="1" dirty="0">
                <a:solidFill>
                  <a:srgbClr val="008881"/>
                </a:solidFill>
              </a:endParaRPr>
            </a:p>
          </p:txBody>
        </p:sp>
        <p:sp>
          <p:nvSpPr>
            <p:cNvPr id="46" name="Rounded Rectangle 45"/>
            <p:cNvSpPr/>
            <p:nvPr/>
          </p:nvSpPr>
          <p:spPr>
            <a:xfrm>
              <a:off x="5887295" y="1210595"/>
              <a:ext cx="2443206" cy="1256167"/>
            </a:xfrm>
            <a:prstGeom prst="roundRect">
              <a:avLst>
                <a:gd name="adj" fmla="val 2344"/>
              </a:avLst>
            </a:prstGeom>
            <a:solidFill>
              <a:schemeClr val="bg1">
                <a:lumMod val="85000"/>
              </a:schemeClr>
            </a:solidFill>
            <a:ln w="12700"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tlCol="0" anchor="t" anchorCtr="0"/>
            <a:lstStyle/>
            <a:p>
              <a:pPr algn="ctr"/>
              <a:r>
                <a:rPr lang="en-US" sz="1000" b="1" dirty="0" smtClean="0">
                  <a:solidFill>
                    <a:schemeClr val="tx2"/>
                  </a:solidFill>
                </a:rPr>
                <a:t>Application Fabric</a:t>
              </a:r>
              <a:endParaRPr lang="en-US" sz="1000" b="1" dirty="0">
                <a:solidFill>
                  <a:schemeClr val="tx2"/>
                </a:solidFill>
              </a:endParaRPr>
            </a:p>
          </p:txBody>
        </p:sp>
        <p:sp>
          <p:nvSpPr>
            <p:cNvPr id="47" name="Rounded Rectangle 46"/>
            <p:cNvSpPr/>
            <p:nvPr/>
          </p:nvSpPr>
          <p:spPr>
            <a:xfrm>
              <a:off x="3406545" y="2005786"/>
              <a:ext cx="2290837" cy="237371"/>
            </a:xfrm>
            <a:prstGeom prst="roundRect">
              <a:avLst>
                <a:gd name="adj" fmla="val 5967"/>
              </a:avLst>
            </a:prstGeom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/>
                <a:t>Scale-out storage: HDFS/Object</a:t>
              </a:r>
              <a:endParaRPr lang="en-US" sz="1000" dirty="0"/>
            </a:p>
          </p:txBody>
        </p:sp>
        <p:sp>
          <p:nvSpPr>
            <p:cNvPr id="53" name="Rounded Rectangle 52"/>
            <p:cNvSpPr/>
            <p:nvPr/>
          </p:nvSpPr>
          <p:spPr>
            <a:xfrm>
              <a:off x="5946639" y="1503528"/>
              <a:ext cx="724045" cy="795190"/>
            </a:xfrm>
            <a:prstGeom prst="roundRect">
              <a:avLst>
                <a:gd name="adj" fmla="val 5558"/>
              </a:avLst>
            </a:prstGeom>
            <a:solidFill>
              <a:schemeClr val="accent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dirty="0" smtClean="0"/>
                <a:t>Languages</a:t>
              </a:r>
            </a:p>
            <a:p>
              <a:pPr algn="ctr"/>
              <a:r>
                <a:rPr lang="en-US" sz="800" dirty="0" smtClean="0"/>
                <a:t>&amp; </a:t>
              </a:r>
            </a:p>
            <a:p>
              <a:pPr algn="ctr"/>
              <a:r>
                <a:rPr lang="en-US" sz="800" dirty="0" smtClean="0"/>
                <a:t>Frameworks</a:t>
              </a:r>
              <a:endParaRPr lang="en-US" sz="800" dirty="0"/>
            </a:p>
          </p:txBody>
        </p:sp>
        <p:sp>
          <p:nvSpPr>
            <p:cNvPr id="54" name="Rounded Rectangle 53"/>
            <p:cNvSpPr/>
            <p:nvPr/>
          </p:nvSpPr>
          <p:spPr>
            <a:xfrm>
              <a:off x="3404642" y="1590390"/>
              <a:ext cx="2290837" cy="389771"/>
            </a:xfrm>
            <a:prstGeom prst="roundRect">
              <a:avLst>
                <a:gd name="adj" fmla="val 3633"/>
              </a:avLst>
            </a:prstGeom>
            <a:solidFill>
              <a:srgbClr val="33928A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/>
                <a:t>Ingest &amp; Query: very high-capacity &amp; in-memory</a:t>
              </a:r>
              <a:endParaRPr lang="en-US" sz="1000" dirty="0"/>
            </a:p>
          </p:txBody>
        </p:sp>
        <p:sp>
          <p:nvSpPr>
            <p:cNvPr id="55" name="Rounded Rectangle 54"/>
            <p:cNvSpPr/>
            <p:nvPr/>
          </p:nvSpPr>
          <p:spPr>
            <a:xfrm>
              <a:off x="7558992" y="1503528"/>
              <a:ext cx="702211" cy="795190"/>
            </a:xfrm>
            <a:prstGeom prst="roundRect">
              <a:avLst>
                <a:gd name="adj" fmla="val 7021"/>
              </a:avLst>
            </a:prstGeom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dirty="0" smtClean="0"/>
                <a:t>Analytics</a:t>
              </a:r>
              <a:endParaRPr lang="en-US" sz="800" dirty="0"/>
            </a:p>
          </p:txBody>
        </p:sp>
        <p:sp>
          <p:nvSpPr>
            <p:cNvPr id="56" name="Rounded Rectangle 55"/>
            <p:cNvSpPr/>
            <p:nvPr/>
          </p:nvSpPr>
          <p:spPr>
            <a:xfrm>
              <a:off x="6761829" y="1503528"/>
              <a:ext cx="727853" cy="795190"/>
            </a:xfrm>
            <a:prstGeom prst="roundRect">
              <a:avLst>
                <a:gd name="adj" fmla="val 6198"/>
              </a:avLst>
            </a:prstGeom>
            <a:solidFill>
              <a:srgbClr val="33928A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dirty="0" smtClean="0"/>
                <a:t>Services</a:t>
              </a:r>
              <a:endParaRPr lang="en-US" sz="800" dirty="0"/>
            </a:p>
          </p:txBody>
        </p:sp>
        <p:sp>
          <p:nvSpPr>
            <p:cNvPr id="57" name="Rounded Rectangle 56"/>
            <p:cNvSpPr/>
            <p:nvPr/>
          </p:nvSpPr>
          <p:spPr>
            <a:xfrm>
              <a:off x="3540428" y="3320374"/>
              <a:ext cx="4632943" cy="271995"/>
            </a:xfrm>
            <a:prstGeom prst="roundRect">
              <a:avLst>
                <a:gd name="adj" fmla="val 7328"/>
              </a:avLst>
            </a:prstGeom>
            <a:ln w="127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/>
                <a:t>Cloud Abstraction (portability)</a:t>
              </a:r>
              <a:endParaRPr lang="en-US" sz="1000" dirty="0"/>
            </a:p>
          </p:txBody>
        </p:sp>
        <p:sp>
          <p:nvSpPr>
            <p:cNvPr id="58" name="Rounded Rectangle 57"/>
            <p:cNvSpPr/>
            <p:nvPr/>
          </p:nvSpPr>
          <p:spPr>
            <a:xfrm>
              <a:off x="3540428" y="2582194"/>
              <a:ext cx="4632943" cy="316649"/>
            </a:xfrm>
            <a:prstGeom prst="roundRect">
              <a:avLst>
                <a:gd name="adj" fmla="val 8646"/>
              </a:avLst>
            </a:prstGeom>
            <a:ln w="127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/>
                <a:t>Automation: App Provisioning &amp; Life-cycle</a:t>
              </a:r>
              <a:endParaRPr lang="en-US" sz="1000" dirty="0"/>
            </a:p>
          </p:txBody>
        </p:sp>
        <p:sp>
          <p:nvSpPr>
            <p:cNvPr id="59" name="Rounded Rectangle 58"/>
            <p:cNvSpPr/>
            <p:nvPr/>
          </p:nvSpPr>
          <p:spPr>
            <a:xfrm>
              <a:off x="3540428" y="2948602"/>
              <a:ext cx="4632943" cy="316649"/>
            </a:xfrm>
            <a:prstGeom prst="roundRect">
              <a:avLst>
                <a:gd name="adj" fmla="val 8646"/>
              </a:avLst>
            </a:prstGeom>
            <a:ln w="127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/>
                <a:t>Service Registry</a:t>
              </a:r>
              <a:endParaRPr lang="en-US" sz="1000" dirty="0"/>
            </a:p>
          </p:txBody>
        </p:sp>
      </p:grpSp>
      <p:sp>
        <p:nvSpPr>
          <p:cNvPr id="41" name="Title 4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Pivotal – The Platform</a:t>
            </a:r>
            <a:endParaRPr lang="en-US" dirty="0"/>
          </a:p>
        </p:txBody>
      </p:sp>
      <p:pic>
        <p:nvPicPr>
          <p:cNvPr id="102" name="Picture 10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103750" y="858707"/>
            <a:ext cx="1384422" cy="50153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" name="Group 37"/>
          <p:cNvGrpSpPr/>
          <p:nvPr/>
        </p:nvGrpSpPr>
        <p:grpSpPr>
          <a:xfrm>
            <a:off x="7362284" y="2829701"/>
            <a:ext cx="943961" cy="841153"/>
            <a:chOff x="6049955" y="2706381"/>
            <a:chExt cx="615777" cy="548712"/>
          </a:xfrm>
        </p:grpSpPr>
        <p:sp>
          <p:nvSpPr>
            <p:cNvPr id="39" name="Rectangle 38"/>
            <p:cNvSpPr/>
            <p:nvPr/>
          </p:nvSpPr>
          <p:spPr>
            <a:xfrm>
              <a:off x="6049955" y="2706381"/>
              <a:ext cx="615777" cy="548712"/>
            </a:xfrm>
            <a:prstGeom prst="rect">
              <a:avLst/>
            </a:prstGeom>
            <a:solidFill>
              <a:srgbClr val="FFFFFF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0" name="Group 91"/>
            <p:cNvGrpSpPr/>
            <p:nvPr/>
          </p:nvGrpSpPr>
          <p:grpSpPr>
            <a:xfrm>
              <a:off x="6096001" y="2716510"/>
              <a:ext cx="544868" cy="527616"/>
              <a:chOff x="6271106" y="1200150"/>
              <a:chExt cx="857459" cy="831853"/>
            </a:xfrm>
            <a:solidFill>
              <a:srgbClr val="FFFFFF"/>
            </a:solidFill>
          </p:grpSpPr>
          <p:pic>
            <p:nvPicPr>
              <p:cNvPr id="42" name="Picture 41"/>
              <p:cNvPicPr>
                <a:picLocks noChangeAspect="1"/>
              </p:cNvPicPr>
              <p:nvPr/>
            </p:nvPicPr>
            <p:blipFill rotWithShape="1"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6286500" y="1200150"/>
                <a:ext cx="842065" cy="491125"/>
              </a:xfrm>
              <a:prstGeom prst="rect">
                <a:avLst/>
              </a:prstGeom>
              <a:grpFill/>
              <a:ln>
                <a:noFill/>
              </a:ln>
            </p:spPr>
          </p:pic>
          <p:pic>
            <p:nvPicPr>
              <p:cNvPr id="43" name="Picture 42"/>
              <p:cNvPicPr>
                <a:picLocks noChangeAspect="1"/>
              </p:cNvPicPr>
              <p:nvPr/>
            </p:nvPicPr>
            <p:blipFill rotWithShape="1"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6271106" y="1673579"/>
                <a:ext cx="842065" cy="358424"/>
              </a:xfrm>
              <a:prstGeom prst="rect">
                <a:avLst/>
              </a:prstGeom>
              <a:grpFill/>
              <a:ln>
                <a:noFill/>
              </a:ln>
            </p:spPr>
          </p:pic>
        </p:grp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3773" y="1448679"/>
            <a:ext cx="725199" cy="49353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8644" y="1285126"/>
            <a:ext cx="764815" cy="764815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7338280" y="1374090"/>
            <a:ext cx="708854" cy="472569"/>
            <a:chOff x="7416190" y="1389674"/>
            <a:chExt cx="708854" cy="472569"/>
          </a:xfrm>
        </p:grpSpPr>
        <p:grpSp>
          <p:nvGrpSpPr>
            <p:cNvPr id="71" name="Group 51"/>
            <p:cNvGrpSpPr/>
            <p:nvPr/>
          </p:nvGrpSpPr>
          <p:grpSpPr>
            <a:xfrm>
              <a:off x="7416190" y="1389674"/>
              <a:ext cx="708854" cy="472569"/>
              <a:chOff x="4819476" y="872912"/>
              <a:chExt cx="960119" cy="640080"/>
            </a:xfrm>
          </p:grpSpPr>
          <p:pic>
            <p:nvPicPr>
              <p:cNvPr id="72" name="Picture 7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4819476" y="872912"/>
                <a:ext cx="960119" cy="640080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</p:spPr>
          </p:pic>
          <p:sp>
            <p:nvSpPr>
              <p:cNvPr id="73" name="Rectangle 72"/>
              <p:cNvSpPr/>
              <p:nvPr/>
            </p:nvSpPr>
            <p:spPr>
              <a:xfrm>
                <a:off x="4861229" y="912292"/>
                <a:ext cx="896030" cy="558364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rgbClr val="FFFFFF"/>
                  </a:solidFill>
                  <a:latin typeface="Arial"/>
                </a:endParaRPr>
              </a:p>
            </p:txBody>
          </p:sp>
        </p:grpSp>
        <p:pic>
          <p:nvPicPr>
            <p:cNvPr id="34" name="Picture 4" descr="springLogoNew"/>
            <p:cNvPicPr>
              <a:picLocks noChangeAspect="1" noChangeArrowheads="1"/>
            </p:cNvPicPr>
            <p:nvPr/>
          </p:nvPicPr>
          <p:blipFill>
            <a:blip r:embed="rId9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450739" y="1440955"/>
              <a:ext cx="620078" cy="384048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</p:spPr>
        </p:pic>
      </p:grpSp>
      <p:grpSp>
        <p:nvGrpSpPr>
          <p:cNvPr id="37" name="Group 36"/>
          <p:cNvGrpSpPr/>
          <p:nvPr/>
        </p:nvGrpSpPr>
        <p:grpSpPr>
          <a:xfrm>
            <a:off x="8175816" y="1977483"/>
            <a:ext cx="708854" cy="472569"/>
            <a:chOff x="9144000" y="3017709"/>
            <a:chExt cx="708854" cy="472569"/>
          </a:xfrm>
        </p:grpSpPr>
        <p:grpSp>
          <p:nvGrpSpPr>
            <p:cNvPr id="48" name="Group 57"/>
            <p:cNvGrpSpPr/>
            <p:nvPr/>
          </p:nvGrpSpPr>
          <p:grpSpPr>
            <a:xfrm>
              <a:off x="9144000" y="3017709"/>
              <a:ext cx="708854" cy="472569"/>
              <a:chOff x="4819476" y="872912"/>
              <a:chExt cx="960119" cy="640080"/>
            </a:xfrm>
          </p:grpSpPr>
          <p:pic>
            <p:nvPicPr>
              <p:cNvPr id="50" name="Picture 4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4819476" y="872912"/>
                <a:ext cx="960119" cy="640080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</p:spPr>
          </p:pic>
          <p:sp>
            <p:nvSpPr>
              <p:cNvPr id="51" name="Rectangle 50"/>
              <p:cNvSpPr/>
              <p:nvPr/>
            </p:nvSpPr>
            <p:spPr>
              <a:xfrm>
                <a:off x="4861229" y="912292"/>
                <a:ext cx="896030" cy="558364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rgbClr val="FFFFFF"/>
                  </a:solidFill>
                  <a:latin typeface="Arial"/>
                </a:endParaRPr>
              </a:p>
            </p:txBody>
          </p:sp>
        </p:grpSp>
        <p:pic>
          <p:nvPicPr>
            <p:cNvPr id="49" name="Picture 4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167706" y="3061089"/>
              <a:ext cx="660722" cy="390190"/>
            </a:xfrm>
            <a:prstGeom prst="rect">
              <a:avLst/>
            </a:prstGeom>
          </p:spPr>
        </p:pic>
      </p:grpSp>
      <p:grpSp>
        <p:nvGrpSpPr>
          <p:cNvPr id="52" name="Group 7"/>
          <p:cNvGrpSpPr/>
          <p:nvPr/>
        </p:nvGrpSpPr>
        <p:grpSpPr>
          <a:xfrm>
            <a:off x="8192137" y="1377530"/>
            <a:ext cx="708854" cy="472569"/>
            <a:chOff x="4747798" y="1770203"/>
            <a:chExt cx="708854" cy="472569"/>
          </a:xfrm>
        </p:grpSpPr>
        <p:grpSp>
          <p:nvGrpSpPr>
            <p:cNvPr id="60" name="Group 57"/>
            <p:cNvGrpSpPr/>
            <p:nvPr/>
          </p:nvGrpSpPr>
          <p:grpSpPr>
            <a:xfrm>
              <a:off x="4747798" y="1770203"/>
              <a:ext cx="708854" cy="472569"/>
              <a:chOff x="4819476" y="872912"/>
              <a:chExt cx="960119" cy="640080"/>
            </a:xfrm>
          </p:grpSpPr>
          <p:pic>
            <p:nvPicPr>
              <p:cNvPr id="62" name="Picture 6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4819476" y="872912"/>
                <a:ext cx="960119" cy="640080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</p:spPr>
          </p:pic>
          <p:sp>
            <p:nvSpPr>
              <p:cNvPr id="63" name="Rectangle 62"/>
              <p:cNvSpPr/>
              <p:nvPr/>
            </p:nvSpPr>
            <p:spPr>
              <a:xfrm>
                <a:off x="4861229" y="912292"/>
                <a:ext cx="896030" cy="558364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rgbClr val="FFFFFF"/>
                  </a:solidFill>
                  <a:latin typeface="Arial"/>
                </a:endParaRPr>
              </a:p>
            </p:txBody>
          </p:sp>
        </p:grpSp>
        <p:pic>
          <p:nvPicPr>
            <p:cNvPr id="61" name="Picture 8" descr="http://gordondickens.com/wordpress/wp-content/uploads/2012/01/rabbitmq_logo_strap.png"/>
            <p:cNvPicPr>
              <a:picLocks noChangeAspect="1" noChangeArrowheads="1"/>
            </p:cNvPicPr>
            <p:nvPr/>
          </p:nvPicPr>
          <p:blipFill>
            <a:blip r:embed="rId11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4767281" y="1954776"/>
              <a:ext cx="671189" cy="142036"/>
            </a:xfrm>
            <a:prstGeom prst="rect">
              <a:avLst/>
            </a:prstGeom>
            <a:noFill/>
          </p:spPr>
        </p:pic>
      </p:grpSp>
      <p:grpSp>
        <p:nvGrpSpPr>
          <p:cNvPr id="6" name="Group 5"/>
          <p:cNvGrpSpPr/>
          <p:nvPr/>
        </p:nvGrpSpPr>
        <p:grpSpPr>
          <a:xfrm>
            <a:off x="7164188" y="1982692"/>
            <a:ext cx="708854" cy="472569"/>
            <a:chOff x="7436879" y="1982694"/>
            <a:chExt cx="708854" cy="472569"/>
          </a:xfrm>
        </p:grpSpPr>
        <p:grpSp>
          <p:nvGrpSpPr>
            <p:cNvPr id="65" name="Group 64"/>
            <p:cNvGrpSpPr/>
            <p:nvPr/>
          </p:nvGrpSpPr>
          <p:grpSpPr>
            <a:xfrm>
              <a:off x="7436879" y="1982694"/>
              <a:ext cx="708854" cy="472569"/>
              <a:chOff x="4819476" y="872912"/>
              <a:chExt cx="960119" cy="640080"/>
            </a:xfrm>
          </p:grpSpPr>
          <p:pic>
            <p:nvPicPr>
              <p:cNvPr id="67" name="Picture 66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4819476" y="872912"/>
                <a:ext cx="960119" cy="640080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</p:spPr>
          </p:pic>
          <p:sp>
            <p:nvSpPr>
              <p:cNvPr id="68" name="Rectangle 67"/>
              <p:cNvSpPr/>
              <p:nvPr/>
            </p:nvSpPr>
            <p:spPr>
              <a:xfrm>
                <a:off x="4861229" y="912292"/>
                <a:ext cx="896030" cy="558364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rgbClr val="FFFFFF"/>
                  </a:solidFill>
                  <a:latin typeface="Arial"/>
                </a:endParaRPr>
              </a:p>
            </p:txBody>
          </p:sp>
        </p:grpSp>
        <p:pic>
          <p:nvPicPr>
            <p:cNvPr id="69" name="Picture 2" descr="Redis"/>
            <p:cNvPicPr>
              <a:picLocks noChangeAspect="1" noChangeArrowheads="1"/>
            </p:cNvPicPr>
            <p:nvPr/>
          </p:nvPicPr>
          <p:blipFill>
            <a:blip r:embed="rId12" cstate="print"/>
            <a:srcRect/>
            <a:stretch>
              <a:fillRect/>
            </a:stretch>
          </p:blipFill>
          <p:spPr bwMode="auto">
            <a:xfrm>
              <a:off x="7457085" y="2165186"/>
              <a:ext cx="667145" cy="215208"/>
            </a:xfrm>
            <a:prstGeom prst="rect">
              <a:avLst/>
            </a:prstGeom>
            <a:solidFill>
              <a:schemeClr val="bg1"/>
            </a:solidFill>
          </p:spPr>
        </p:pic>
      </p:grpSp>
      <p:grpSp>
        <p:nvGrpSpPr>
          <p:cNvPr id="8" name="Group 7"/>
          <p:cNvGrpSpPr/>
          <p:nvPr/>
        </p:nvGrpSpPr>
        <p:grpSpPr>
          <a:xfrm>
            <a:off x="7598255" y="761985"/>
            <a:ext cx="709413" cy="472569"/>
            <a:chOff x="7372309" y="419145"/>
            <a:chExt cx="709413" cy="472569"/>
          </a:xfrm>
        </p:grpSpPr>
        <p:grpSp>
          <p:nvGrpSpPr>
            <p:cNvPr id="33" name="Group 51"/>
            <p:cNvGrpSpPr/>
            <p:nvPr/>
          </p:nvGrpSpPr>
          <p:grpSpPr>
            <a:xfrm>
              <a:off x="7372868" y="419145"/>
              <a:ext cx="708854" cy="472569"/>
              <a:chOff x="4819476" y="872912"/>
              <a:chExt cx="960119" cy="640080"/>
            </a:xfrm>
          </p:grpSpPr>
          <p:pic>
            <p:nvPicPr>
              <p:cNvPr id="35" name="Picture 34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4819476" y="872912"/>
                <a:ext cx="960119" cy="640080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</p:spPr>
          </p:pic>
          <p:sp>
            <p:nvSpPr>
              <p:cNvPr id="36" name="Rectangle 35"/>
              <p:cNvSpPr/>
              <p:nvPr/>
            </p:nvSpPr>
            <p:spPr>
              <a:xfrm>
                <a:off x="4861229" y="912292"/>
                <a:ext cx="896030" cy="558364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rgbClr val="FFFFFF"/>
                  </a:solidFill>
                  <a:latin typeface="Arial"/>
                </a:endParaRPr>
              </a:p>
            </p:txBody>
          </p:sp>
        </p:grpSp>
        <p:pic>
          <p:nvPicPr>
            <p:cNvPr id="70" name="Picture 69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372309" y="469919"/>
              <a:ext cx="670560" cy="391160"/>
            </a:xfrm>
            <a:prstGeom prst="rect">
              <a:avLst/>
            </a:prstGeom>
          </p:spPr>
        </p:pic>
      </p:grpSp>
      <p:grpSp>
        <p:nvGrpSpPr>
          <p:cNvPr id="9" name="Group 8"/>
          <p:cNvGrpSpPr/>
          <p:nvPr/>
        </p:nvGrpSpPr>
        <p:grpSpPr>
          <a:xfrm>
            <a:off x="97412" y="1967249"/>
            <a:ext cx="1678992" cy="656741"/>
            <a:chOff x="97412" y="1826992"/>
            <a:chExt cx="1832424" cy="820926"/>
          </a:xfrm>
        </p:grpSpPr>
        <p:pic>
          <p:nvPicPr>
            <p:cNvPr id="75" name="Picture 7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7412" y="1826992"/>
              <a:ext cx="1832424" cy="820926"/>
            </a:xfrm>
            <a:prstGeom prst="rect">
              <a:avLst/>
            </a:prstGeom>
          </p:spPr>
        </p:pic>
        <p:sp>
          <p:nvSpPr>
            <p:cNvPr id="76" name="Rectangle 75"/>
            <p:cNvSpPr/>
            <p:nvPr/>
          </p:nvSpPr>
          <p:spPr>
            <a:xfrm flipV="1">
              <a:off x="521414" y="2299604"/>
              <a:ext cx="1223826" cy="22490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  <a:latin typeface="Arial"/>
              </a:endParaRPr>
            </a:p>
          </p:txBody>
        </p:sp>
      </p:grpSp>
      <p:pic>
        <p:nvPicPr>
          <p:cNvPr id="77" name="Picture 7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206917" y="2823364"/>
            <a:ext cx="631458" cy="631458"/>
          </a:xfrm>
          <a:prstGeom prst="rect">
            <a:avLst/>
          </a:prstGeom>
          <a:noFill/>
          <a:ln>
            <a:noFill/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</p:pic>
      <p:pic>
        <p:nvPicPr>
          <p:cNvPr id="78" name="Picture 77" descr="Cloud1-VMware-lg-300dpi.png"/>
          <p:cNvPicPr>
            <a:picLocks noChangeAspect="1"/>
          </p:cNvPicPr>
          <p:nvPr/>
        </p:nvPicPr>
        <p:blipFill>
          <a:blip r:embed="rId16" cstate="screen">
            <a:grayscl/>
            <a:alphaModFix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87370" y="3903446"/>
            <a:ext cx="1007533" cy="679059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Picture 79" descr="Cloud1-VMware-lg-300dpi.png"/>
          <p:cNvPicPr>
            <a:picLocks noChangeAspect="1"/>
          </p:cNvPicPr>
          <p:nvPr/>
        </p:nvPicPr>
        <p:blipFill>
          <a:blip r:embed="rId16" cstate="screen">
            <a:grayscl/>
            <a:alphaModFix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84904" y="3903446"/>
            <a:ext cx="1007533" cy="679059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Picture 80" descr="Cloud1-VMware-lg-300dpi.png"/>
          <p:cNvPicPr>
            <a:picLocks noChangeAspect="1"/>
          </p:cNvPicPr>
          <p:nvPr/>
        </p:nvPicPr>
        <p:blipFill>
          <a:blip r:embed="rId16" cstate="screen">
            <a:grayscl/>
            <a:alphaModFix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22987" y="3903446"/>
            <a:ext cx="1007533" cy="679059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TextBox 81"/>
          <p:cNvSpPr txBox="1"/>
          <p:nvPr/>
        </p:nvSpPr>
        <p:spPr>
          <a:xfrm>
            <a:off x="6141519" y="4116840"/>
            <a:ext cx="79586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cap="all" dirty="0" smtClean="0">
                <a:solidFill>
                  <a:srgbClr val="000000"/>
                </a:solidFill>
              </a:rPr>
              <a:t>...ETC</a:t>
            </a:r>
            <a:endParaRPr lang="en-US" sz="1300" dirty="0" smtClean="0">
              <a:solidFill>
                <a:schemeClr val="bg2"/>
              </a:solidFill>
            </a:endParaRPr>
          </a:p>
        </p:txBody>
      </p:sp>
      <p:pic>
        <p:nvPicPr>
          <p:cNvPr id="83" name="Picture 82" descr="Cloud1-VMware-lg-300dpi.png"/>
          <p:cNvPicPr>
            <a:picLocks noChangeAspect="1"/>
          </p:cNvPicPr>
          <p:nvPr/>
        </p:nvPicPr>
        <p:blipFill>
          <a:blip r:embed="rId16" cstate="screen">
            <a:grayscl/>
            <a:alphaModFix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63396" y="3903446"/>
            <a:ext cx="1007533" cy="679059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Picture 83"/>
          <p:cNvPicPr>
            <a:picLocks noChangeAspect="1"/>
          </p:cNvPicPr>
          <p:nvPr/>
        </p:nvPicPr>
        <p:blipFill>
          <a:blip r:embed="rId1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058469" y="4187096"/>
            <a:ext cx="720130" cy="181833"/>
          </a:xfrm>
          <a:prstGeom prst="rect">
            <a:avLst/>
          </a:prstGeom>
        </p:spPr>
      </p:pic>
      <p:pic>
        <p:nvPicPr>
          <p:cNvPr id="85" name="Picture 2" descr="https://encrypted-tbn0.gstatic.com/images?q=tbn:ANd9GcRgWtweeNVNot_dJ1JZ4fATg5X0qxTniN17Zry9UylCHUwXFy8KJQ"/>
          <p:cNvPicPr>
            <a:picLocks noChangeAspect="1" noChangeArrowheads="1"/>
          </p:cNvPicPr>
          <p:nvPr/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4871519" y="4143295"/>
            <a:ext cx="659876" cy="266700"/>
          </a:xfrm>
          <a:prstGeom prst="rect">
            <a:avLst/>
          </a:prstGeom>
          <a:noFill/>
        </p:spPr>
      </p:pic>
      <p:pic>
        <p:nvPicPr>
          <p:cNvPr id="86" name="Picture 2" descr="https://encrypted-tbn3.gstatic.com/images?q=tbn:ANd9GcS7UAlHPEO76CVj0-gTdi8XP-jxd5IK9dkq9VKiIwZRvMg51J9nNQ"/>
          <p:cNvPicPr>
            <a:picLocks noChangeAspect="1" noChangeArrowheads="1"/>
          </p:cNvPicPr>
          <p:nvPr/>
        </p:nvPicPr>
        <p:blipFill>
          <a:blip r:embed="rId19" cstate="print"/>
          <a:srcRect/>
          <a:stretch>
            <a:fillRect/>
          </a:stretch>
        </p:blipFill>
        <p:spPr bwMode="auto">
          <a:xfrm>
            <a:off x="3748470" y="4105290"/>
            <a:ext cx="344432" cy="355342"/>
          </a:xfrm>
          <a:prstGeom prst="rect">
            <a:avLst/>
          </a:prstGeom>
          <a:noFill/>
        </p:spPr>
      </p:pic>
      <p:pic>
        <p:nvPicPr>
          <p:cNvPr id="87" name="Picture 86" descr="GoPivotal-73x73.png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2578094" y="953980"/>
            <a:ext cx="324485" cy="324485"/>
          </a:xfrm>
          <a:prstGeom prst="rect">
            <a:avLst/>
          </a:prstGeom>
          <a:ln w="254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>
            <a:outerShdw blurRad="101600" dir="2700000">
              <a:srgbClr val="000000">
                <a:alpha val="54000"/>
              </a:srgbClr>
            </a:outerShdw>
          </a:effectLst>
        </p:spPr>
      </p:pic>
      <p:sp>
        <p:nvSpPr>
          <p:cNvPr id="88" name="TextBox 87"/>
          <p:cNvSpPr txBox="1"/>
          <p:nvPr/>
        </p:nvSpPr>
        <p:spPr>
          <a:xfrm>
            <a:off x="2901641" y="904529"/>
            <a:ext cx="1312334" cy="4417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200" b="1" dirty="0" smtClean="0">
                <a:solidFill>
                  <a:srgbClr val="00685D"/>
                </a:solidFill>
              </a:rPr>
              <a:t>Pivotal Data Science Labs</a:t>
            </a:r>
          </a:p>
        </p:txBody>
      </p:sp>
    </p:spTree>
    <p:extLst>
      <p:ext uri="{BB962C8B-B14F-4D97-AF65-F5344CB8AC3E}">
        <p14:creationId xmlns:p14="http://schemas.microsoft.com/office/powerpoint/2010/main" val="35338539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Spring Update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ln>
            <a:noFill/>
          </a:ln>
        </p:spPr>
        <p:txBody>
          <a:bodyPr/>
          <a:lstStyle/>
          <a:p>
            <a:r>
              <a:rPr lang="en-US" dirty="0" smtClean="0">
                <a:solidFill>
                  <a:schemeClr val="tx1">
                    <a:lumMod val="60000"/>
                    <a:lumOff val="40000"/>
                  </a:schemeClr>
                </a:solidFill>
              </a:rPr>
              <a:t>What is Pivotal?</a:t>
            </a:r>
          </a:p>
          <a:p>
            <a:r>
              <a:rPr lang="en-US" b="1" dirty="0" smtClean="0"/>
              <a:t>Spring V4</a:t>
            </a:r>
          </a:p>
          <a:p>
            <a:r>
              <a:rPr lang="en-US" dirty="0" smtClean="0"/>
              <a:t>Spring IO</a:t>
            </a:r>
          </a:p>
          <a:p>
            <a:pPr lvl="1"/>
            <a:r>
              <a:rPr lang="en-US" dirty="0" smtClean="0"/>
              <a:t>Spring’s </a:t>
            </a:r>
            <a:r>
              <a:rPr lang="en-US" dirty="0"/>
              <a:t>sub-projects</a:t>
            </a:r>
          </a:p>
          <a:p>
            <a:pPr lvl="1"/>
            <a:r>
              <a:rPr lang="en-US" dirty="0"/>
              <a:t>Spring Data</a:t>
            </a:r>
          </a:p>
          <a:p>
            <a:pPr lvl="1"/>
            <a:r>
              <a:rPr lang="en-US" dirty="0"/>
              <a:t>Spring Boot</a:t>
            </a:r>
          </a:p>
          <a:p>
            <a:pPr lvl="1"/>
            <a:endParaRPr lang="en-US" dirty="0" smtClean="0"/>
          </a:p>
        </p:txBody>
      </p:sp>
      <p:pic>
        <p:nvPicPr>
          <p:cNvPr id="4" name="Picture 3" descr="spring-io-gree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7633" y="77700"/>
            <a:ext cx="1879600" cy="72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64234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Spring – V4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GA Dec 2013 – but depends on Java 8</a:t>
            </a:r>
          </a:p>
          <a:p>
            <a:pPr lvl="1"/>
            <a:r>
              <a:rPr lang="en-US" dirty="0" smtClean="0"/>
              <a:t>Java 8 delayed to H1 2014</a:t>
            </a:r>
          </a:p>
          <a:p>
            <a:pPr lvl="1"/>
            <a:r>
              <a:rPr lang="en-US" dirty="0" smtClean="0"/>
              <a:t>Byte-codes currently incompatible with ASM</a:t>
            </a:r>
          </a:p>
          <a:p>
            <a:r>
              <a:rPr lang="en-US" dirty="0" smtClean="0"/>
              <a:t>Highlights</a:t>
            </a:r>
          </a:p>
          <a:p>
            <a:pPr lvl="1"/>
            <a:r>
              <a:rPr lang="en-US" dirty="0" smtClean="0"/>
              <a:t>Support for Java 8 (Java 6 minimum)</a:t>
            </a:r>
          </a:p>
          <a:p>
            <a:pPr lvl="1"/>
            <a:r>
              <a:rPr lang="en-US" dirty="0" smtClean="0"/>
              <a:t>Core messaging package (from Spring Integration)</a:t>
            </a:r>
          </a:p>
          <a:p>
            <a:pPr lvl="1"/>
            <a:r>
              <a:rPr lang="en-US" dirty="0" smtClean="0"/>
              <a:t>@Conditional, @Lazy injection</a:t>
            </a:r>
          </a:p>
          <a:p>
            <a:pPr lvl="1"/>
            <a:r>
              <a:rPr lang="en-US" dirty="0" smtClean="0"/>
              <a:t>Web-sockets and </a:t>
            </a:r>
            <a:r>
              <a:rPr lang="en-US" sz="1800" dirty="0" err="1">
                <a:latin typeface="Courier New"/>
                <a:cs typeface="Courier New"/>
              </a:rPr>
              <a:t>AsyncRestTemplate</a:t>
            </a:r>
            <a:r>
              <a:rPr lang="en-US" sz="1800" dirty="0">
                <a:latin typeface="Courier New"/>
                <a:cs typeface="Courier New"/>
              </a:rPr>
              <a:t> 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JMS 2.0, JTA 1.2, JPA 2.1, Servlet 3.0 (2.5 supported) …</a:t>
            </a:r>
            <a:endParaRPr lang="en-US" dirty="0"/>
          </a:p>
        </p:txBody>
      </p:sp>
      <p:pic>
        <p:nvPicPr>
          <p:cNvPr id="4" name="Picture 3" descr="spring-framework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8192" y="94667"/>
            <a:ext cx="2106930" cy="182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05956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Screen Shot 2013-09-29 at 7.12.33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535" y="1872238"/>
            <a:ext cx="7670800" cy="2743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 8 – Closures (Lambdas</a:t>
            </a:r>
            <a:r>
              <a:rPr lang="en-US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Can pass code around like data</a:t>
            </a:r>
          </a:p>
          <a:p>
            <a:pPr lvl="1"/>
            <a:r>
              <a:rPr lang="en-US" dirty="0" smtClean="0"/>
              <a:t>Ideal for Spring template callbacks</a:t>
            </a:r>
            <a:endParaRPr lang="en-US" dirty="0"/>
          </a:p>
        </p:txBody>
      </p:sp>
      <p:sp>
        <p:nvSpPr>
          <p:cNvPr id="9" name="AutoShape 5"/>
          <p:cNvSpPr>
            <a:spLocks noChangeArrowheads="1"/>
          </p:cNvSpPr>
          <p:nvPr/>
        </p:nvSpPr>
        <p:spPr bwMode="auto">
          <a:xfrm>
            <a:off x="7588194" y="2817234"/>
            <a:ext cx="668337" cy="291703"/>
          </a:xfrm>
          <a:prstGeom prst="roundRect">
            <a:avLst>
              <a:gd name="adj" fmla="val 407"/>
            </a:avLst>
          </a:prstGeom>
          <a:solidFill>
            <a:srgbClr val="FFFFFF"/>
          </a:solidFill>
          <a:ln w="9360" cap="flat">
            <a:solidFill>
              <a:srgbClr val="8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5000" rIns="90000" bIns="45000" anchor="ctr" anchorCtr="1"/>
          <a:lstStyle/>
          <a:p>
            <a:pPr algn="ctr" eaLnBrk="1" hangingPunct="1">
              <a:lnSpc>
                <a:spcPct val="100000"/>
              </a:lnSpc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AU" dirty="0" smtClean="0">
                <a:solidFill>
                  <a:srgbClr val="800000"/>
                </a:solidFill>
              </a:rPr>
              <a:t>Old</a:t>
            </a:r>
            <a:endParaRPr lang="en-AU" dirty="0">
              <a:solidFill>
                <a:srgbClr val="800000"/>
              </a:solidFill>
            </a:endParaRPr>
          </a:p>
        </p:txBody>
      </p:sp>
      <p:sp>
        <p:nvSpPr>
          <p:cNvPr id="10" name="Line 6"/>
          <p:cNvSpPr>
            <a:spLocks noChangeShapeType="1"/>
          </p:cNvSpPr>
          <p:nvPr/>
        </p:nvSpPr>
        <p:spPr bwMode="auto">
          <a:xfrm flipH="1">
            <a:off x="6602139" y="2976778"/>
            <a:ext cx="973355" cy="131413"/>
          </a:xfrm>
          <a:prstGeom prst="line">
            <a:avLst/>
          </a:prstGeom>
          <a:noFill/>
          <a:ln w="9360" cap="flat">
            <a:solidFill>
              <a:srgbClr val="8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" name="AutoShape 5"/>
          <p:cNvSpPr>
            <a:spLocks noChangeArrowheads="1"/>
          </p:cNvSpPr>
          <p:nvPr/>
        </p:nvSpPr>
        <p:spPr bwMode="auto">
          <a:xfrm>
            <a:off x="7559174" y="3711181"/>
            <a:ext cx="668337" cy="291703"/>
          </a:xfrm>
          <a:prstGeom prst="roundRect">
            <a:avLst>
              <a:gd name="adj" fmla="val 407"/>
            </a:avLst>
          </a:prstGeom>
          <a:solidFill>
            <a:srgbClr val="FFFFFF"/>
          </a:solidFill>
          <a:ln w="9360" cap="flat">
            <a:solidFill>
              <a:srgbClr val="8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5000" rIns="90000" bIns="45000" anchor="ctr" anchorCtr="1"/>
          <a:lstStyle/>
          <a:p>
            <a:pPr algn="ctr" eaLnBrk="1" hangingPunct="1">
              <a:lnSpc>
                <a:spcPct val="100000"/>
              </a:lnSpc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AU" dirty="0" smtClean="0">
                <a:solidFill>
                  <a:srgbClr val="800000"/>
                </a:solidFill>
              </a:rPr>
              <a:t>New</a:t>
            </a:r>
            <a:endParaRPr lang="en-AU" dirty="0">
              <a:solidFill>
                <a:srgbClr val="800000"/>
              </a:solidFill>
            </a:endParaRPr>
          </a:p>
        </p:txBody>
      </p:sp>
      <p:sp>
        <p:nvSpPr>
          <p:cNvPr id="12" name="Line 6"/>
          <p:cNvSpPr>
            <a:spLocks noChangeShapeType="1"/>
          </p:cNvSpPr>
          <p:nvPr/>
        </p:nvSpPr>
        <p:spPr bwMode="auto">
          <a:xfrm flipH="1">
            <a:off x="6573118" y="3870725"/>
            <a:ext cx="973355" cy="131413"/>
          </a:xfrm>
          <a:prstGeom prst="line">
            <a:avLst/>
          </a:prstGeom>
          <a:noFill/>
          <a:ln w="9360" cap="flat">
            <a:solidFill>
              <a:srgbClr val="8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3077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Pivotal_interim_040113_template_">
  <a:themeElements>
    <a:clrScheme name="custom 19">
      <a:dk1>
        <a:srgbClr val="4D4D4D"/>
      </a:dk1>
      <a:lt1>
        <a:srgbClr val="FFFFFF"/>
      </a:lt1>
      <a:dk2>
        <a:srgbClr val="008881"/>
      </a:dk2>
      <a:lt2>
        <a:srgbClr val="000000"/>
      </a:lt2>
      <a:accent1>
        <a:srgbClr val="33928A"/>
      </a:accent1>
      <a:accent2>
        <a:srgbClr val="3EA7BC"/>
      </a:accent2>
      <a:accent3>
        <a:srgbClr val="F27C3A"/>
      </a:accent3>
      <a:accent4>
        <a:srgbClr val="AEBF2F"/>
      </a:accent4>
      <a:accent5>
        <a:srgbClr val="007CA2"/>
      </a:accent5>
      <a:accent6>
        <a:srgbClr val="705D8B"/>
      </a:accent6>
      <a:hlink>
        <a:srgbClr val="3EA7BC"/>
      </a:hlink>
      <a:folHlink>
        <a:srgbClr val="4D4D4D"/>
      </a:folHlink>
    </a:clrScheme>
    <a:fontScheme name="Cisco 2010_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12700">
          <a:solidFill>
            <a:schemeClr val="bg2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bg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ctr">
          <a:defRPr dirty="0" err="1" smtClean="0">
            <a:solidFill>
              <a:schemeClr val="bg2"/>
            </a:solidFill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*Revised Palette">
      <a:dk1>
        <a:srgbClr val="000000"/>
      </a:dk1>
      <a:lt1>
        <a:srgbClr val="FFFFFF"/>
      </a:lt1>
      <a:dk2>
        <a:srgbClr val="3892D0"/>
      </a:dk2>
      <a:lt2>
        <a:srgbClr val="4D4D4D"/>
      </a:lt2>
      <a:accent1>
        <a:srgbClr val="3892D0"/>
      </a:accent1>
      <a:accent2>
        <a:srgbClr val="49A942"/>
      </a:accent2>
      <a:accent3>
        <a:srgbClr val="93C5FF"/>
      </a:accent3>
      <a:accent4>
        <a:srgbClr val="FFC425"/>
      </a:accent4>
      <a:accent5>
        <a:srgbClr val="E36F1E"/>
      </a:accent5>
      <a:accent6>
        <a:srgbClr val="B5121B"/>
      </a:accent6>
      <a:hlink>
        <a:srgbClr val="3892D0"/>
      </a:hlink>
      <a:folHlink>
        <a:srgbClr val="4D4D4D"/>
      </a:folHlink>
    </a:clrScheme>
    <a:fontScheme name="Verdana-EMC New PPTX Font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*Revised Palette">
      <a:dk1>
        <a:srgbClr val="000000"/>
      </a:dk1>
      <a:lt1>
        <a:srgbClr val="FFFFFF"/>
      </a:lt1>
      <a:dk2>
        <a:srgbClr val="3892D0"/>
      </a:dk2>
      <a:lt2>
        <a:srgbClr val="4D4D4D"/>
      </a:lt2>
      <a:accent1>
        <a:srgbClr val="3892D0"/>
      </a:accent1>
      <a:accent2>
        <a:srgbClr val="49A942"/>
      </a:accent2>
      <a:accent3>
        <a:srgbClr val="93C5FF"/>
      </a:accent3>
      <a:accent4>
        <a:srgbClr val="FFC425"/>
      </a:accent4>
      <a:accent5>
        <a:srgbClr val="E36F1E"/>
      </a:accent5>
      <a:accent6>
        <a:srgbClr val="B5121B"/>
      </a:accent6>
      <a:hlink>
        <a:srgbClr val="3892D0"/>
      </a:hlink>
      <a:folHlink>
        <a:srgbClr val="4D4D4D"/>
      </a:folHlink>
    </a:clrScheme>
    <a:fontScheme name="Verdana-EMC New PPTX Font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Pivotal_interim_040113_template_.potx</Template>
  <TotalTime>22408</TotalTime>
  <Words>2925</Words>
  <Application>Microsoft Macintosh PowerPoint</Application>
  <PresentationFormat>On-screen Show (16:9)</PresentationFormat>
  <Paragraphs>544</Paragraphs>
  <Slides>51</Slides>
  <Notes>16</Notes>
  <HiddenSlides>1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2" baseType="lpstr">
      <vt:lpstr>Pivotal_interim_040113_template_</vt:lpstr>
      <vt:lpstr>PowerPoint Presentation</vt:lpstr>
      <vt:lpstr>Part 1: Spring Update</vt:lpstr>
      <vt:lpstr>Spring Update</vt:lpstr>
      <vt:lpstr>Spring Update</vt:lpstr>
      <vt:lpstr>Pivotal – a Company and a Platform</vt:lpstr>
      <vt:lpstr>Pivotal – The Platform</vt:lpstr>
      <vt:lpstr>Spring Update</vt:lpstr>
      <vt:lpstr>Spring – V4</vt:lpstr>
      <vt:lpstr>Java 8 – Closures (Lambdas)</vt:lpstr>
      <vt:lpstr>Spring Update</vt:lpstr>
      <vt:lpstr>Spring IO</vt:lpstr>
      <vt:lpstr>Spring IO Foundation – 1</vt:lpstr>
      <vt:lpstr>Spring IO Foundation – 2</vt:lpstr>
      <vt:lpstr>Spring Batch</vt:lpstr>
      <vt:lpstr>Spring AMQP</vt:lpstr>
      <vt:lpstr>Spring LDAP</vt:lpstr>
      <vt:lpstr>Spring Mobile and Social</vt:lpstr>
      <vt:lpstr>Spring Android</vt:lpstr>
      <vt:lpstr>Spring Data</vt:lpstr>
      <vt:lpstr>Spring Data – Instant Repositories</vt:lpstr>
      <vt:lpstr>Spring Data – Mark-up Classes</vt:lpstr>
      <vt:lpstr>Spring Data – Extend Predefined Interfaces</vt:lpstr>
      <vt:lpstr>Spring Data – Add Finders</vt:lpstr>
      <vt:lpstr>Spring Data – Instant Repositories – 1</vt:lpstr>
      <vt:lpstr>Spring Hateoas</vt:lpstr>
      <vt:lpstr>Spring Hateoas – XML Example</vt:lpstr>
      <vt:lpstr>Spring IO Execution</vt:lpstr>
      <vt:lpstr>Spring Boot</vt:lpstr>
      <vt:lpstr>PowerPoint Presentation</vt:lpstr>
      <vt:lpstr>Extend: Run as a WAR, Pull-in extra code</vt:lpstr>
      <vt:lpstr>Spring IO Platform</vt:lpstr>
      <vt:lpstr>Part 2: Spring XD / GemFire</vt:lpstr>
      <vt:lpstr>Let’s Get Pivotal </vt:lpstr>
      <vt:lpstr>Pivotal Stack</vt:lpstr>
      <vt:lpstr>What Do We Want From the Next Gen OLTP?</vt:lpstr>
      <vt:lpstr>Enterprise Real-Time Data Service – Pivotal HD</vt:lpstr>
      <vt:lpstr>Let’s Get Pivotal </vt:lpstr>
      <vt:lpstr>Spring XD - Tackling Big Data Complexity</vt:lpstr>
      <vt:lpstr>Spring XD – Features</vt:lpstr>
      <vt:lpstr>Spring XD</vt:lpstr>
      <vt:lpstr>Stream Processing Model</vt:lpstr>
      <vt:lpstr>PowerPoint Presentation</vt:lpstr>
      <vt:lpstr>Let’s Get Pivotal </vt:lpstr>
      <vt:lpstr>Pivotal GemFire</vt:lpstr>
      <vt:lpstr>Gemfire Basic Concepts</vt:lpstr>
      <vt:lpstr>Spring Data Gemfire Entity Mapping</vt:lpstr>
      <vt:lpstr>Spring Data Gemfire Repositories</vt:lpstr>
      <vt:lpstr>Use GemFire’s OQL to Query</vt:lpstr>
      <vt:lpstr>Gemfire Template class</vt:lpstr>
      <vt:lpstr>PowerPoint Presentation</vt:lpstr>
      <vt:lpstr>Thank You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Lynn Nelson</dc:creator>
  <cp:lastModifiedBy>Paul Chapman</cp:lastModifiedBy>
  <cp:revision>241</cp:revision>
  <dcterms:created xsi:type="dcterms:W3CDTF">2013-04-24T06:23:52Z</dcterms:created>
  <dcterms:modified xsi:type="dcterms:W3CDTF">2014-01-28T22:38:54Z</dcterms:modified>
</cp:coreProperties>
</file>